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a40025d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a40025d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a01e98f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a01e98f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a01e98f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a01e98f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a01e98f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a01e98f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a01e98f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a01e98f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a01e98fa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a01e98fa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a01e98fa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a01e98f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a40025da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a40025da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a01e98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a01e98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4d4b7114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4d4b7114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a3ad2fa9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a3ad2fa9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a40025d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a40025d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a4d4b711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a4d4b711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9fc2224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9fc2224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a4d4b7114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a4d4b7114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a01e98fa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a01e98fa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a40025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a40025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40025da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40025da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a40025da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a40025da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a99d535ac_1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a99d535ac_1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a01e98fa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a01e98fa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a4d4b7114_1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a4d4b7114_1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people using these scooters? Here we looked at how long the scooters were being ridden. </a:t>
            </a:r>
            <a:endParaRPr/>
          </a:p>
          <a:p>
            <a:pPr indent="0" lvl="0" marL="0" rtl="0" algn="l">
              <a:spcBef>
                <a:spcPts val="0"/>
              </a:spcBef>
              <a:spcAft>
                <a:spcPts val="0"/>
              </a:spcAft>
              <a:buNone/>
            </a:pPr>
            <a:r>
              <a:rPr lang="en"/>
              <a:t>The vast majority of rides under 20 mins. </a:t>
            </a:r>
            <a:endParaRPr/>
          </a:p>
          <a:p>
            <a:pPr indent="0" lvl="0" marL="0" rtl="0" algn="l">
              <a:spcBef>
                <a:spcPts val="0"/>
              </a:spcBef>
              <a:spcAft>
                <a:spcPts val="0"/>
              </a:spcAft>
              <a:buNone/>
            </a:pPr>
            <a:r>
              <a:rPr lang="en"/>
              <a:t>Similar time distributions across all 3 months. july less overall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a40025d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a40025d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a01e98fa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a01e98f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far are people taking these scooters? At first, not very far</a:t>
            </a:r>
            <a:endParaRPr/>
          </a:p>
          <a:p>
            <a:pPr indent="0" lvl="0" marL="0" rtl="0" algn="l">
              <a:spcBef>
                <a:spcPts val="0"/>
              </a:spcBef>
              <a:spcAft>
                <a:spcPts val="0"/>
              </a:spcAft>
              <a:buNone/>
            </a:pPr>
            <a:r>
              <a:rPr lang="en"/>
              <a:t>Most rides are a mile or less with the average being .8 miles</a:t>
            </a:r>
            <a:endParaRPr/>
          </a:p>
          <a:p>
            <a:pPr indent="0" lvl="0" marL="0" rtl="0" algn="l">
              <a:spcBef>
                <a:spcPts val="0"/>
              </a:spcBef>
              <a:spcAft>
                <a:spcPts val="0"/>
              </a:spcAft>
              <a:buNone/>
            </a:pPr>
            <a:r>
              <a:rPr lang="en"/>
              <a:t>Support last mile theory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a01e98fa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a01e98fa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a99d535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a99d535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a99d535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a99d535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a99d535ac_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a99d535ac_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a40025d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a40025d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a95e14b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a95e14b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a01e98fa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a01e98fa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a4d4b71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a4d4b71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a4d4b711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a4d4b711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a40025d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a40025d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a99d535ac_1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a99d535ac_1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a4d4b711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a4d4b711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a4d4b711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a4d4b711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a4d4b711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a4d4b711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a4d4b711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a4d4b711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99d535a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a99d535a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a99d535ac_4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a99d535ac_4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a99d535a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a99d535a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a99d535ac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ca99d535ac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a99d535ac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a99d535ac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a40025d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a40025d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a99d535ac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a99d535ac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a99d535ac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a99d535ac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a40025d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a40025d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a99d535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a99d535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May Downtown ZIP codes:</a:t>
            </a:r>
            <a:endParaRPr b="1"/>
          </a:p>
          <a:p>
            <a:pPr indent="0" lvl="0" marL="0" rtl="0" algn="l">
              <a:spcBef>
                <a:spcPts val="0"/>
              </a:spcBef>
              <a:spcAft>
                <a:spcPts val="0"/>
              </a:spcAft>
              <a:buNone/>
            </a:pPr>
            <a:r>
              <a:rPr lang="en"/>
              <a:t>96.6% of scooters located</a:t>
            </a:r>
            <a:endParaRPr/>
          </a:p>
          <a:p>
            <a:pPr indent="0" lvl="0" marL="0" rtl="0" algn="l">
              <a:spcBef>
                <a:spcPts val="0"/>
              </a:spcBef>
              <a:spcAft>
                <a:spcPts val="0"/>
              </a:spcAft>
              <a:buNone/>
            </a:pPr>
            <a:r>
              <a:rPr lang="en"/>
              <a:t>99.6% of scooters utilized more than 140 times</a:t>
            </a:r>
            <a:endParaRPr/>
          </a:p>
          <a:p>
            <a:pPr indent="0" lvl="0" marL="0" rtl="0" algn="l">
              <a:spcBef>
                <a:spcPts val="0"/>
              </a:spcBef>
              <a:spcAft>
                <a:spcPts val="0"/>
              </a:spcAft>
              <a:buNone/>
            </a:pPr>
            <a:r>
              <a:rPr lang="en"/>
              <a:t>92.6% of scooters utilized less than 30 times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July Downtown ZIP codes:</a:t>
            </a:r>
            <a:endParaRPr b="1"/>
          </a:p>
          <a:p>
            <a:pPr indent="0" lvl="0" marL="0" rtl="0" algn="l">
              <a:spcBef>
                <a:spcPts val="0"/>
              </a:spcBef>
              <a:spcAft>
                <a:spcPts val="0"/>
              </a:spcAft>
              <a:buNone/>
            </a:pPr>
            <a:r>
              <a:rPr lang="en"/>
              <a:t>80.2% of scooters located</a:t>
            </a:r>
            <a:endParaRPr/>
          </a:p>
          <a:p>
            <a:pPr indent="0" lvl="0" marL="0" rtl="0" algn="l">
              <a:spcBef>
                <a:spcPts val="0"/>
              </a:spcBef>
              <a:spcAft>
                <a:spcPts val="0"/>
              </a:spcAft>
              <a:buNone/>
            </a:pPr>
            <a:r>
              <a:rPr lang="en"/>
              <a:t>77.8% of scooters utilized more than 140 times</a:t>
            </a:r>
            <a:endParaRPr/>
          </a:p>
          <a:p>
            <a:pPr indent="0" lvl="0" marL="0" rtl="0" algn="l">
              <a:spcBef>
                <a:spcPts val="0"/>
              </a:spcBef>
              <a:spcAft>
                <a:spcPts val="0"/>
              </a:spcAft>
              <a:buNone/>
            </a:pPr>
            <a:r>
              <a:rPr lang="en"/>
              <a:t>97% of scooters utilized less than 30 times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a40025da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a40025da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a40025da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a40025da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a40025da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a40025da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a40025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a40025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a01e98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a01e98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gannett-cdn.com/presto/2018/08/31/PNAS/afc252d0-f7e2-4426-b68c-13a5fe5f6400-lime_scooter.jpg" TargetMode="External"/><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jpg"/><Relationship Id="rId9" Type="http://schemas.openxmlformats.org/officeDocument/2006/relationships/image" Target="../media/image1.png"/><Relationship Id="rId5" Type="http://schemas.openxmlformats.org/officeDocument/2006/relationships/image" Target="../media/image4.jpg"/><Relationship Id="rId6" Type="http://schemas.openxmlformats.org/officeDocument/2006/relationships/image" Target="../media/image8.jpg"/><Relationship Id="rId7" Type="http://schemas.openxmlformats.org/officeDocument/2006/relationships/image" Target="../media/image13.gif"/><Relationship Id="rId8"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dn.nashvillescene.com/files/base/scomm/nvs/image/2018/08/16x9/960w/bird.5b7d9a7f29f82.jpg" TargetMode="Externa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Sh44KgSmzCJ_7F4Rj6Q5h9jgjcZCjXgT/view" TargetMode="External"/><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rive.google.com/file/d/1q1jC918UbEjbjUqK4DiyF2jvst2L22ZF/view" TargetMode="External"/><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7.jp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nashville.gov/Transportation/WeGo-Transit-Bus-Stops/vfe9-k7v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724600" y="744575"/>
            <a:ext cx="510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F375D"/>
                </a:solidFill>
                <a:latin typeface="Roboto"/>
                <a:ea typeface="Roboto"/>
                <a:cs typeface="Roboto"/>
                <a:sym typeface="Roboto"/>
              </a:rPr>
              <a:t>Scooter Transportation Plan for Nashville</a:t>
            </a:r>
            <a:endParaRPr b="1" sz="2200">
              <a:solidFill>
                <a:srgbClr val="1F375D"/>
              </a:solidFill>
              <a:latin typeface="Roboto"/>
              <a:ea typeface="Roboto"/>
              <a:cs typeface="Roboto"/>
              <a:sym typeface="Roboto"/>
            </a:endParaRPr>
          </a:p>
        </p:txBody>
      </p:sp>
      <p:sp>
        <p:nvSpPr>
          <p:cNvPr id="55" name="Google Shape;55;p13"/>
          <p:cNvSpPr txBox="1"/>
          <p:nvPr>
            <p:ph idx="1" type="subTitle"/>
          </p:nvPr>
        </p:nvSpPr>
        <p:spPr>
          <a:xfrm>
            <a:off x="3602650" y="2797175"/>
            <a:ext cx="5351700" cy="1247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a:t>
            </a:r>
            <a:endParaRPr sz="14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t/>
            </a:r>
            <a:endParaRPr sz="5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DDA3</a:t>
            </a:r>
            <a:endParaRPr sz="14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March 25, 2021</a:t>
            </a:r>
            <a:endParaRPr sz="1400">
              <a:solidFill>
                <a:srgbClr val="1F375D"/>
              </a:solidFill>
              <a:latin typeface="Lato"/>
              <a:ea typeface="Lato"/>
              <a:cs typeface="Lato"/>
              <a:sym typeface="Lato"/>
            </a:endParaRPr>
          </a:p>
        </p:txBody>
      </p:sp>
      <p:pic>
        <p:nvPicPr>
          <p:cNvPr id="56" name="Google Shape;56;p13">
            <a:hlinkClick r:id="rId3"/>
          </p:cNvPr>
          <p:cNvPicPr preferRelativeResize="0"/>
          <p:nvPr/>
        </p:nvPicPr>
        <p:blipFill>
          <a:blip r:embed="rId4">
            <a:alphaModFix/>
          </a:blip>
          <a:stretch>
            <a:fillRect/>
          </a:stretch>
        </p:blipFill>
        <p:spPr>
          <a:xfrm>
            <a:off x="0" y="457200"/>
            <a:ext cx="3342200" cy="44103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Data Cleaning Process</a:t>
            </a:r>
            <a:endParaRPr b="1" sz="2220">
              <a:solidFill>
                <a:srgbClr val="1F375D"/>
              </a:solidFill>
              <a:latin typeface="Roboto"/>
              <a:ea typeface="Roboto"/>
              <a:cs typeface="Roboto"/>
              <a:sym typeface="Roboto"/>
            </a:endParaRPr>
          </a:p>
        </p:txBody>
      </p:sp>
      <p:sp>
        <p:nvSpPr>
          <p:cNvPr id="110" name="Google Shape;110;p22"/>
          <p:cNvSpPr txBox="1"/>
          <p:nvPr>
            <p:ph idx="1" type="body"/>
          </p:nvPr>
        </p:nvSpPr>
        <p:spPr>
          <a:xfrm>
            <a:off x="311700" y="1152475"/>
            <a:ext cx="40092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Font typeface="Lato"/>
              <a:buChar char="●"/>
            </a:pPr>
            <a:r>
              <a:rPr lang="en" sz="1400">
                <a:solidFill>
                  <a:srgbClr val="1F375D"/>
                </a:solidFill>
                <a:latin typeface="Lato"/>
                <a:ea typeface="Lato"/>
                <a:cs typeface="Lato"/>
                <a:sym typeface="Lato"/>
              </a:rPr>
              <a:t>Focused cleaning efforts on trip data</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Null values: Not an issue</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Duplicate values: Removed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31k duplicate trips in May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14k duplicate trips in June</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500 duplicate trips in July</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Noted irregularities in distance and duration</a:t>
            </a:r>
            <a:endParaRPr sz="1400">
              <a:solidFill>
                <a:srgbClr val="1F375D"/>
              </a:solidFill>
              <a:latin typeface="Lato"/>
              <a:ea typeface="Lato"/>
              <a:cs typeface="Lato"/>
              <a:sym typeface="Lato"/>
            </a:endParaRPr>
          </a:p>
          <a:p>
            <a:pPr indent="0" lvl="0" marL="0" rtl="0" algn="l">
              <a:lnSpc>
                <a:spcPct val="130000"/>
              </a:lnSpc>
              <a:spcBef>
                <a:spcPts val="0"/>
              </a:spcBef>
              <a:spcAft>
                <a:spcPts val="0"/>
              </a:spcAft>
              <a:buSzPts val="770"/>
              <a:buNone/>
            </a:pPr>
            <a:r>
              <a:t/>
            </a:r>
            <a:endParaRPr b="1" sz="1400"/>
          </a:p>
          <a:p>
            <a:pPr indent="0" lvl="0" marL="0" rtl="0" algn="l">
              <a:lnSpc>
                <a:spcPct val="95000"/>
              </a:lnSpc>
              <a:spcBef>
                <a:spcPts val="1200"/>
              </a:spcBef>
              <a:spcAft>
                <a:spcPts val="1200"/>
              </a:spcAft>
              <a:buSzPts val="770"/>
              <a:buNone/>
            </a:pPr>
            <a:r>
              <a:t/>
            </a:r>
            <a:endParaRPr b="1" sz="1260"/>
          </a:p>
        </p:txBody>
      </p:sp>
      <p:pic>
        <p:nvPicPr>
          <p:cNvPr id="111" name="Google Shape;111;p22"/>
          <p:cNvPicPr preferRelativeResize="0"/>
          <p:nvPr/>
        </p:nvPicPr>
        <p:blipFill rotWithShape="1">
          <a:blip r:embed="rId3">
            <a:alphaModFix/>
          </a:blip>
          <a:srcRect b="1418" l="0" r="0" t="1418"/>
          <a:stretch/>
        </p:blipFill>
        <p:spPr>
          <a:xfrm>
            <a:off x="4480475" y="899225"/>
            <a:ext cx="4459500" cy="346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220">
                <a:solidFill>
                  <a:srgbClr val="1F375D"/>
                </a:solidFill>
                <a:latin typeface="Roboto"/>
                <a:ea typeface="Roboto"/>
                <a:cs typeface="Roboto"/>
                <a:sym typeface="Roboto"/>
              </a:rPr>
              <a:t>Irregularities in Trip Duration</a:t>
            </a:r>
            <a:endParaRPr b="1" sz="2220">
              <a:solidFill>
                <a:srgbClr val="1F375D"/>
              </a:solidFill>
              <a:latin typeface="Roboto"/>
              <a:ea typeface="Roboto"/>
              <a:cs typeface="Roboto"/>
              <a:sym typeface="Roboto"/>
            </a:endParaRPr>
          </a:p>
        </p:txBody>
      </p:sp>
      <p:sp>
        <p:nvSpPr>
          <p:cNvPr id="117" name="Google Shape;117;p23"/>
          <p:cNvSpPr txBox="1"/>
          <p:nvPr>
            <p:ph idx="1" type="body"/>
          </p:nvPr>
        </p:nvSpPr>
        <p:spPr>
          <a:xfrm>
            <a:off x="311700" y="1152475"/>
            <a:ext cx="8520600" cy="473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Outliers </a:t>
            </a:r>
            <a:r>
              <a:rPr lang="en" sz="1400">
                <a:solidFill>
                  <a:srgbClr val="1F375D"/>
                </a:solidFill>
                <a:latin typeface="Lato"/>
                <a:ea typeface="Lato"/>
                <a:cs typeface="Lato"/>
                <a:sym typeface="Lato"/>
              </a:rPr>
              <a:t>skewing</a:t>
            </a:r>
            <a:r>
              <a:rPr lang="en" sz="1400">
                <a:solidFill>
                  <a:srgbClr val="1F375D"/>
                </a:solidFill>
                <a:latin typeface="Lato"/>
                <a:ea typeface="Lato"/>
                <a:cs typeface="Lato"/>
                <a:sym typeface="Lato"/>
              </a:rPr>
              <a:t> the data</a:t>
            </a:r>
            <a:endParaRPr sz="1400">
              <a:solidFill>
                <a:srgbClr val="1F375D"/>
              </a:solidFill>
              <a:latin typeface="Lato"/>
              <a:ea typeface="Lato"/>
              <a:cs typeface="Lato"/>
              <a:sym typeface="Lato"/>
            </a:endParaRPr>
          </a:p>
        </p:txBody>
      </p:sp>
      <p:pic>
        <p:nvPicPr>
          <p:cNvPr id="118" name="Google Shape;118;p23"/>
          <p:cNvPicPr preferRelativeResize="0"/>
          <p:nvPr/>
        </p:nvPicPr>
        <p:blipFill rotWithShape="1">
          <a:blip r:embed="rId3">
            <a:alphaModFix/>
          </a:blip>
          <a:srcRect b="0" l="1352" r="1342" t="0"/>
          <a:stretch/>
        </p:blipFill>
        <p:spPr>
          <a:xfrm>
            <a:off x="311700" y="1760625"/>
            <a:ext cx="4022300" cy="2816625"/>
          </a:xfrm>
          <a:prstGeom prst="rect">
            <a:avLst/>
          </a:prstGeom>
          <a:noFill/>
          <a:ln>
            <a:noFill/>
          </a:ln>
        </p:spPr>
      </p:pic>
      <p:pic>
        <p:nvPicPr>
          <p:cNvPr id="119" name="Google Shape;119;p23"/>
          <p:cNvPicPr preferRelativeResize="0"/>
          <p:nvPr/>
        </p:nvPicPr>
        <p:blipFill rotWithShape="1">
          <a:blip r:embed="rId4">
            <a:alphaModFix/>
          </a:blip>
          <a:srcRect b="0" l="612" r="612" t="0"/>
          <a:stretch/>
        </p:blipFill>
        <p:spPr>
          <a:xfrm>
            <a:off x="4686275" y="1738925"/>
            <a:ext cx="4146025" cy="286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Cleaning Process:</a:t>
            </a:r>
            <a:endParaRPr b="1" sz="2220">
              <a:solidFill>
                <a:srgbClr val="1F375D"/>
              </a:solidFill>
              <a:latin typeface="Roboto"/>
              <a:ea typeface="Roboto"/>
              <a:cs typeface="Roboto"/>
              <a:sym typeface="Roboto"/>
            </a:endParaRPr>
          </a:p>
        </p:txBody>
      </p:sp>
      <p:sp>
        <p:nvSpPr>
          <p:cNvPr id="125" name="Google Shape;125;p24"/>
          <p:cNvSpPr txBox="1"/>
          <p:nvPr>
            <p:ph idx="1" type="body"/>
          </p:nvPr>
        </p:nvSpPr>
        <p:spPr>
          <a:xfrm>
            <a:off x="341225" y="1145100"/>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Removed inconsistent trip duration column, replaced with manually calculated trip duration using start and end times.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Manually calculated trip distance using coordinates of trip routes.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Provided cleaned dataset with outliers removed in order to facilitate a more accurate analysis.</a:t>
            </a:r>
            <a:endParaRPr>
              <a:solidFill>
                <a:srgbClr val="1F375D"/>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What was changed? </a:t>
            </a:r>
            <a:endParaRPr b="1" sz="2220">
              <a:solidFill>
                <a:srgbClr val="1F375D"/>
              </a:solidFill>
              <a:latin typeface="Roboto"/>
              <a:ea typeface="Roboto"/>
              <a:cs typeface="Roboto"/>
              <a:sym typeface="Roboto"/>
            </a:endParaRPr>
          </a:p>
        </p:txBody>
      </p:sp>
      <p:sp>
        <p:nvSpPr>
          <p:cNvPr id="131" name="Google Shape;131;p25"/>
          <p:cNvSpPr txBox="1"/>
          <p:nvPr>
            <p:ph idx="1" type="body"/>
          </p:nvPr>
        </p:nvSpPr>
        <p:spPr>
          <a:xfrm>
            <a:off x="311700" y="1152475"/>
            <a:ext cx="8520600" cy="3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Removed outliers to see an accurate representation of the data</a:t>
            </a:r>
            <a:endParaRPr sz="1400">
              <a:solidFill>
                <a:srgbClr val="1F375D"/>
              </a:solidFill>
              <a:latin typeface="Lato"/>
              <a:ea typeface="Lato"/>
              <a:cs typeface="Lato"/>
              <a:sym typeface="Lato"/>
            </a:endParaRPr>
          </a:p>
        </p:txBody>
      </p:sp>
      <p:pic>
        <p:nvPicPr>
          <p:cNvPr id="132" name="Google Shape;132;p25"/>
          <p:cNvPicPr preferRelativeResize="0"/>
          <p:nvPr/>
        </p:nvPicPr>
        <p:blipFill rotWithShape="1">
          <a:blip r:embed="rId3">
            <a:alphaModFix/>
          </a:blip>
          <a:srcRect b="0" l="1941" r="1932" t="0"/>
          <a:stretch/>
        </p:blipFill>
        <p:spPr>
          <a:xfrm>
            <a:off x="241376" y="1633325"/>
            <a:ext cx="4022303" cy="2816625"/>
          </a:xfrm>
          <a:prstGeom prst="rect">
            <a:avLst/>
          </a:prstGeom>
          <a:noFill/>
          <a:ln>
            <a:noFill/>
          </a:ln>
        </p:spPr>
      </p:pic>
      <p:pic>
        <p:nvPicPr>
          <p:cNvPr id="133" name="Google Shape;133;p25"/>
          <p:cNvPicPr preferRelativeResize="0"/>
          <p:nvPr/>
        </p:nvPicPr>
        <p:blipFill rotWithShape="1">
          <a:blip r:embed="rId4">
            <a:alphaModFix/>
          </a:blip>
          <a:srcRect b="874" l="0" r="0" t="864"/>
          <a:stretch/>
        </p:blipFill>
        <p:spPr>
          <a:xfrm>
            <a:off x="4686275" y="1633325"/>
            <a:ext cx="4146025" cy="286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b="1" lang="en" sz="2200">
                <a:solidFill>
                  <a:srgbClr val="1F375D"/>
                </a:solidFill>
                <a:latin typeface="Roboto"/>
                <a:ea typeface="Roboto"/>
                <a:cs typeface="Roboto"/>
                <a:sym typeface="Roboto"/>
              </a:rPr>
              <a:t>What was changed? (continued)</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sz="2520"/>
          </a:p>
        </p:txBody>
      </p:sp>
      <p:pic>
        <p:nvPicPr>
          <p:cNvPr id="139" name="Google Shape;139;p26"/>
          <p:cNvPicPr preferRelativeResize="0"/>
          <p:nvPr/>
        </p:nvPicPr>
        <p:blipFill rotWithShape="1">
          <a:blip r:embed="rId3">
            <a:alphaModFix/>
          </a:blip>
          <a:srcRect b="0" l="1352" r="1342" t="0"/>
          <a:stretch/>
        </p:blipFill>
        <p:spPr>
          <a:xfrm>
            <a:off x="311701" y="1163425"/>
            <a:ext cx="4022303" cy="2816625"/>
          </a:xfrm>
          <a:prstGeom prst="rect">
            <a:avLst/>
          </a:prstGeom>
          <a:noFill/>
          <a:ln>
            <a:noFill/>
          </a:ln>
        </p:spPr>
      </p:pic>
      <p:pic>
        <p:nvPicPr>
          <p:cNvPr id="140" name="Google Shape;140;p26"/>
          <p:cNvPicPr preferRelativeResize="0"/>
          <p:nvPr/>
        </p:nvPicPr>
        <p:blipFill rotWithShape="1">
          <a:blip r:embed="rId4">
            <a:alphaModFix/>
          </a:blip>
          <a:srcRect b="129" l="0" r="0" t="119"/>
          <a:stretch/>
        </p:blipFill>
        <p:spPr>
          <a:xfrm>
            <a:off x="4686275" y="1141725"/>
            <a:ext cx="4146025" cy="286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b="1" lang="en" sz="2200">
                <a:solidFill>
                  <a:srgbClr val="1F375D"/>
                </a:solidFill>
                <a:latin typeface="Roboto"/>
                <a:ea typeface="Roboto"/>
                <a:cs typeface="Roboto"/>
                <a:sym typeface="Roboto"/>
              </a:rPr>
              <a:t>What was changed? (continued)</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sz="2520"/>
          </a:p>
        </p:txBody>
      </p:sp>
      <p:pic>
        <p:nvPicPr>
          <p:cNvPr id="146" name="Google Shape;146;p27"/>
          <p:cNvPicPr preferRelativeResize="0"/>
          <p:nvPr/>
        </p:nvPicPr>
        <p:blipFill rotWithShape="1">
          <a:blip r:embed="rId3">
            <a:alphaModFix/>
          </a:blip>
          <a:srcRect b="0" l="0" r="0" t="0"/>
          <a:stretch/>
        </p:blipFill>
        <p:spPr>
          <a:xfrm>
            <a:off x="341226" y="1163425"/>
            <a:ext cx="4022303" cy="2816625"/>
          </a:xfrm>
          <a:prstGeom prst="rect">
            <a:avLst/>
          </a:prstGeom>
          <a:noFill/>
          <a:ln>
            <a:noFill/>
          </a:ln>
        </p:spPr>
      </p:pic>
      <p:pic>
        <p:nvPicPr>
          <p:cNvPr id="147" name="Google Shape;147;p27"/>
          <p:cNvPicPr preferRelativeResize="0"/>
          <p:nvPr/>
        </p:nvPicPr>
        <p:blipFill rotWithShape="1">
          <a:blip r:embed="rId4">
            <a:alphaModFix/>
          </a:blip>
          <a:srcRect b="0" l="0" r="0" t="0"/>
          <a:stretch/>
        </p:blipFill>
        <p:spPr>
          <a:xfrm>
            <a:off x="4686275" y="1141737"/>
            <a:ext cx="4146025" cy="286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151" name="Shape 151"/>
        <p:cNvGrpSpPr/>
        <p:nvPr/>
      </p:nvGrpSpPr>
      <p:grpSpPr>
        <a:xfrm>
          <a:off x="0" y="0"/>
          <a:ext cx="0" cy="0"/>
          <a:chOff x="0" y="0"/>
          <a:chExt cx="0" cy="0"/>
        </a:xfrm>
      </p:grpSpPr>
      <p:sp>
        <p:nvSpPr>
          <p:cNvPr id="152" name="Google Shape;152;p28"/>
          <p:cNvSpPr txBox="1"/>
          <p:nvPr>
            <p:ph type="ctrTitle"/>
          </p:nvPr>
        </p:nvSpPr>
        <p:spPr>
          <a:xfrm>
            <a:off x="311700" y="773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Data Analysis</a:t>
            </a:r>
            <a:endParaRPr b="1">
              <a:solidFill>
                <a:srgbClr val="1F375D"/>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156" name="Shape 156"/>
        <p:cNvGrpSpPr/>
        <p:nvPr/>
      </p:nvGrpSpPr>
      <p:grpSpPr>
        <a:xfrm>
          <a:off x="0" y="0"/>
          <a:ext cx="0" cy="0"/>
          <a:chOff x="0" y="0"/>
          <a:chExt cx="0" cy="0"/>
        </a:xfrm>
      </p:grpSpPr>
      <p:sp>
        <p:nvSpPr>
          <p:cNvPr id="157" name="Google Shape;157;p29"/>
          <p:cNvSpPr txBox="1"/>
          <p:nvPr>
            <p:ph type="ctrTitle"/>
          </p:nvPr>
        </p:nvSpPr>
        <p:spPr>
          <a:xfrm>
            <a:off x="311700" y="1546350"/>
            <a:ext cx="8520600" cy="1251000"/>
          </a:xfrm>
          <a:prstGeom prst="rect">
            <a:avLst/>
          </a:prstGeom>
          <a:solidFill>
            <a:srgbClr val="1F375D"/>
          </a:solidFill>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Analysis by Company</a:t>
            </a:r>
            <a:endParaRPr b="1">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200">
                <a:solidFill>
                  <a:srgbClr val="1F375D"/>
                </a:solidFill>
                <a:latin typeface="Roboto"/>
                <a:ea typeface="Roboto"/>
                <a:cs typeface="Roboto"/>
                <a:sym typeface="Roboto"/>
              </a:rPr>
              <a:t>Company Analysis </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b="1" sz="2220">
              <a:solidFill>
                <a:srgbClr val="1F375D"/>
              </a:solidFill>
              <a:latin typeface="Roboto"/>
              <a:ea typeface="Roboto"/>
              <a:cs typeface="Roboto"/>
              <a:sym typeface="Roboto"/>
            </a:endParaRPr>
          </a:p>
        </p:txBody>
      </p:sp>
      <p:pic>
        <p:nvPicPr>
          <p:cNvPr id="163" name="Google Shape;163;p30"/>
          <p:cNvPicPr preferRelativeResize="0"/>
          <p:nvPr/>
        </p:nvPicPr>
        <p:blipFill>
          <a:blip r:embed="rId3">
            <a:alphaModFix/>
          </a:blip>
          <a:stretch>
            <a:fillRect/>
          </a:stretch>
        </p:blipFill>
        <p:spPr>
          <a:xfrm>
            <a:off x="3248963" y="3021838"/>
            <a:ext cx="1495700" cy="1216950"/>
          </a:xfrm>
          <a:prstGeom prst="rect">
            <a:avLst/>
          </a:prstGeom>
          <a:noFill/>
          <a:ln>
            <a:noFill/>
          </a:ln>
        </p:spPr>
      </p:pic>
      <p:pic>
        <p:nvPicPr>
          <p:cNvPr descr="Image result for lime bike logo" id="164" name="Google Shape;164;p30"/>
          <p:cNvPicPr preferRelativeResize="0"/>
          <p:nvPr/>
        </p:nvPicPr>
        <p:blipFill>
          <a:blip r:embed="rId4">
            <a:alphaModFix/>
          </a:blip>
          <a:stretch>
            <a:fillRect/>
          </a:stretch>
        </p:blipFill>
        <p:spPr>
          <a:xfrm>
            <a:off x="506850" y="3021861"/>
            <a:ext cx="1899925" cy="1361350"/>
          </a:xfrm>
          <a:prstGeom prst="rect">
            <a:avLst/>
          </a:prstGeom>
          <a:noFill/>
          <a:ln>
            <a:noFill/>
          </a:ln>
        </p:spPr>
      </p:pic>
      <p:pic>
        <p:nvPicPr>
          <p:cNvPr descr="Image result for bolt scooter logo" id="165" name="Google Shape;165;p30"/>
          <p:cNvPicPr preferRelativeResize="0"/>
          <p:nvPr/>
        </p:nvPicPr>
        <p:blipFill>
          <a:blip r:embed="rId5">
            <a:alphaModFix/>
          </a:blip>
          <a:stretch>
            <a:fillRect/>
          </a:stretch>
        </p:blipFill>
        <p:spPr>
          <a:xfrm>
            <a:off x="5568787" y="3322737"/>
            <a:ext cx="2852575" cy="1073804"/>
          </a:xfrm>
          <a:prstGeom prst="rect">
            <a:avLst/>
          </a:prstGeom>
          <a:noFill/>
          <a:ln>
            <a:noFill/>
          </a:ln>
        </p:spPr>
      </p:pic>
      <p:pic>
        <p:nvPicPr>
          <p:cNvPr descr="Image result for Gotcha App Shared Bikes Logo" id="166" name="Google Shape;166;p30"/>
          <p:cNvPicPr preferRelativeResize="0"/>
          <p:nvPr/>
        </p:nvPicPr>
        <p:blipFill>
          <a:blip r:embed="rId6">
            <a:alphaModFix/>
          </a:blip>
          <a:stretch>
            <a:fillRect/>
          </a:stretch>
        </p:blipFill>
        <p:spPr>
          <a:xfrm>
            <a:off x="273213" y="1141525"/>
            <a:ext cx="2367225" cy="1361350"/>
          </a:xfrm>
          <a:prstGeom prst="rect">
            <a:avLst/>
          </a:prstGeom>
          <a:noFill/>
          <a:ln>
            <a:noFill/>
          </a:ln>
        </p:spPr>
      </p:pic>
      <p:pic>
        <p:nvPicPr>
          <p:cNvPr descr="See the source image" id="167" name="Google Shape;167;p30"/>
          <p:cNvPicPr preferRelativeResize="0"/>
          <p:nvPr/>
        </p:nvPicPr>
        <p:blipFill>
          <a:blip r:embed="rId7">
            <a:alphaModFix/>
          </a:blip>
          <a:stretch>
            <a:fillRect/>
          </a:stretch>
        </p:blipFill>
        <p:spPr>
          <a:xfrm>
            <a:off x="2993638" y="1109463"/>
            <a:ext cx="1361350" cy="1361350"/>
          </a:xfrm>
          <a:prstGeom prst="rect">
            <a:avLst/>
          </a:prstGeom>
          <a:noFill/>
          <a:ln>
            <a:noFill/>
          </a:ln>
        </p:spPr>
      </p:pic>
      <p:sp>
        <p:nvSpPr>
          <p:cNvPr id="168" name="Google Shape;168;p30"/>
          <p:cNvSpPr txBox="1"/>
          <p:nvPr/>
        </p:nvSpPr>
        <p:spPr>
          <a:xfrm>
            <a:off x="2993613" y="2156713"/>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2010</a:t>
            </a:r>
            <a:endParaRPr>
              <a:solidFill>
                <a:srgbClr val="1F375D"/>
              </a:solidFill>
              <a:latin typeface="Lato"/>
              <a:ea typeface="Lato"/>
              <a:cs typeface="Lato"/>
              <a:sym typeface="Lato"/>
            </a:endParaRPr>
          </a:p>
        </p:txBody>
      </p:sp>
      <p:sp>
        <p:nvSpPr>
          <p:cNvPr id="169" name="Google Shape;169;p30"/>
          <p:cNvSpPr txBox="1"/>
          <p:nvPr/>
        </p:nvSpPr>
        <p:spPr>
          <a:xfrm>
            <a:off x="7138900" y="20806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2016</a:t>
            </a:r>
            <a:endParaRPr>
              <a:solidFill>
                <a:srgbClr val="1F375D"/>
              </a:solidFill>
              <a:latin typeface="Lato"/>
              <a:ea typeface="Lato"/>
              <a:cs typeface="Lato"/>
              <a:sym typeface="Lato"/>
            </a:endParaRPr>
          </a:p>
        </p:txBody>
      </p:sp>
      <p:sp>
        <p:nvSpPr>
          <p:cNvPr id="170" name="Google Shape;170;p30"/>
          <p:cNvSpPr txBox="1"/>
          <p:nvPr/>
        </p:nvSpPr>
        <p:spPr>
          <a:xfrm>
            <a:off x="3316113" y="42387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2017</a:t>
            </a:r>
            <a:endParaRPr>
              <a:solidFill>
                <a:srgbClr val="1F375D"/>
              </a:solidFill>
              <a:latin typeface="Lato"/>
              <a:ea typeface="Lato"/>
              <a:cs typeface="Lato"/>
              <a:sym typeface="Lato"/>
            </a:endParaRPr>
          </a:p>
        </p:txBody>
      </p:sp>
      <p:sp>
        <p:nvSpPr>
          <p:cNvPr id="171" name="Google Shape;171;p30"/>
          <p:cNvSpPr txBox="1"/>
          <p:nvPr/>
        </p:nvSpPr>
        <p:spPr>
          <a:xfrm>
            <a:off x="776113" y="42387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2017</a:t>
            </a:r>
            <a:endParaRPr>
              <a:solidFill>
                <a:srgbClr val="1F375D"/>
              </a:solidFill>
              <a:latin typeface="Lato"/>
              <a:ea typeface="Lato"/>
              <a:cs typeface="Lato"/>
              <a:sym typeface="Lato"/>
            </a:endParaRPr>
          </a:p>
        </p:txBody>
      </p:sp>
      <p:sp>
        <p:nvSpPr>
          <p:cNvPr id="172" name="Google Shape;172;p30"/>
          <p:cNvSpPr txBox="1"/>
          <p:nvPr/>
        </p:nvSpPr>
        <p:spPr>
          <a:xfrm>
            <a:off x="4903525" y="2400150"/>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2012</a:t>
            </a:r>
            <a:endParaRPr>
              <a:solidFill>
                <a:srgbClr val="1F375D"/>
              </a:solidFill>
              <a:latin typeface="Lato"/>
              <a:ea typeface="Lato"/>
              <a:cs typeface="Lato"/>
              <a:sym typeface="Lato"/>
            </a:endParaRPr>
          </a:p>
        </p:txBody>
      </p:sp>
      <p:sp>
        <p:nvSpPr>
          <p:cNvPr id="173" name="Google Shape;173;p30"/>
          <p:cNvSpPr txBox="1"/>
          <p:nvPr/>
        </p:nvSpPr>
        <p:spPr>
          <a:xfrm>
            <a:off x="6314375" y="4211325"/>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2018</a:t>
            </a:r>
            <a:endParaRPr>
              <a:solidFill>
                <a:srgbClr val="1F375D"/>
              </a:solidFill>
              <a:latin typeface="Lato"/>
              <a:ea typeface="Lato"/>
              <a:cs typeface="Lato"/>
              <a:sym typeface="Lato"/>
            </a:endParaRPr>
          </a:p>
        </p:txBody>
      </p:sp>
      <p:sp>
        <p:nvSpPr>
          <p:cNvPr id="174" name="Google Shape;174;p30"/>
          <p:cNvSpPr txBox="1"/>
          <p:nvPr/>
        </p:nvSpPr>
        <p:spPr>
          <a:xfrm>
            <a:off x="776125" y="2070625"/>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2009</a:t>
            </a:r>
            <a:endParaRPr>
              <a:solidFill>
                <a:srgbClr val="1F375D"/>
              </a:solidFill>
              <a:latin typeface="Lato"/>
              <a:ea typeface="Lato"/>
              <a:cs typeface="Lato"/>
              <a:sym typeface="Lato"/>
            </a:endParaRPr>
          </a:p>
        </p:txBody>
      </p:sp>
      <p:pic>
        <p:nvPicPr>
          <p:cNvPr id="175" name="Google Shape;175;p30"/>
          <p:cNvPicPr preferRelativeResize="0"/>
          <p:nvPr/>
        </p:nvPicPr>
        <p:blipFill>
          <a:blip r:embed="rId8">
            <a:alphaModFix/>
          </a:blip>
          <a:stretch>
            <a:fillRect/>
          </a:stretch>
        </p:blipFill>
        <p:spPr>
          <a:xfrm>
            <a:off x="4296600" y="1048325"/>
            <a:ext cx="2575250" cy="1547750"/>
          </a:xfrm>
          <a:prstGeom prst="rect">
            <a:avLst/>
          </a:prstGeom>
          <a:noFill/>
          <a:ln>
            <a:noFill/>
          </a:ln>
        </p:spPr>
      </p:pic>
      <p:pic>
        <p:nvPicPr>
          <p:cNvPr id="176" name="Google Shape;176;p30"/>
          <p:cNvPicPr preferRelativeResize="0"/>
          <p:nvPr/>
        </p:nvPicPr>
        <p:blipFill>
          <a:blip r:embed="rId9">
            <a:alphaModFix/>
          </a:blip>
          <a:stretch>
            <a:fillRect/>
          </a:stretch>
        </p:blipFill>
        <p:spPr>
          <a:xfrm>
            <a:off x="6625000" y="1384969"/>
            <a:ext cx="2244302" cy="6957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4197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 </a:t>
            </a:r>
            <a:endParaRPr b="1" sz="2220">
              <a:solidFill>
                <a:srgbClr val="1F375D"/>
              </a:solidFill>
              <a:latin typeface="Roboto"/>
              <a:ea typeface="Roboto"/>
              <a:cs typeface="Roboto"/>
              <a:sym typeface="Roboto"/>
            </a:endParaRPr>
          </a:p>
        </p:txBody>
      </p:sp>
      <p:sp>
        <p:nvSpPr>
          <p:cNvPr id="182" name="Google Shape;182;p31"/>
          <p:cNvSpPr txBox="1"/>
          <p:nvPr>
            <p:ph idx="1" type="body"/>
          </p:nvPr>
        </p:nvSpPr>
        <p:spPr>
          <a:xfrm>
            <a:off x="311700" y="1441250"/>
            <a:ext cx="3985500" cy="296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Bird has the most scooters available</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Bird also has 2x as many as the next company, Lime</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5 out of 7 companies removed scooters each month</a:t>
            </a:r>
            <a:endParaRPr sz="1400">
              <a:solidFill>
                <a:srgbClr val="1F375D"/>
              </a:solidFill>
              <a:latin typeface="Lato"/>
              <a:ea typeface="Lato"/>
              <a:cs typeface="Lato"/>
              <a:sym typeface="Lato"/>
            </a:endParaRPr>
          </a:p>
        </p:txBody>
      </p:sp>
      <p:pic>
        <p:nvPicPr>
          <p:cNvPr id="183" name="Google Shape;183;p31"/>
          <p:cNvPicPr preferRelativeResize="0"/>
          <p:nvPr/>
        </p:nvPicPr>
        <p:blipFill>
          <a:blip r:embed="rId3">
            <a:alphaModFix/>
          </a:blip>
          <a:stretch>
            <a:fillRect/>
          </a:stretch>
        </p:blipFill>
        <p:spPr>
          <a:xfrm>
            <a:off x="4572000" y="544025"/>
            <a:ext cx="4260300" cy="426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457250" y="158750"/>
            <a:ext cx="81042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solidFill>
                  <a:srgbClr val="1F375D"/>
                </a:solidFill>
                <a:latin typeface="Roboto"/>
                <a:ea typeface="Roboto"/>
                <a:cs typeface="Roboto"/>
                <a:sym typeface="Roboto"/>
              </a:rPr>
              <a:t>Agenda</a:t>
            </a:r>
            <a:endParaRPr b="1" sz="2200">
              <a:solidFill>
                <a:srgbClr val="1F375D"/>
              </a:solidFill>
              <a:latin typeface="Roboto"/>
              <a:ea typeface="Roboto"/>
              <a:cs typeface="Roboto"/>
              <a:sym typeface="Roboto"/>
            </a:endParaRPr>
          </a:p>
        </p:txBody>
      </p:sp>
      <p:sp>
        <p:nvSpPr>
          <p:cNvPr id="62" name="Google Shape;62;p14"/>
          <p:cNvSpPr txBox="1"/>
          <p:nvPr>
            <p:ph idx="1" type="subTitle"/>
          </p:nvPr>
        </p:nvSpPr>
        <p:spPr>
          <a:xfrm>
            <a:off x="849750" y="1560150"/>
            <a:ext cx="3552300" cy="2023200"/>
          </a:xfrm>
          <a:prstGeom prst="rect">
            <a:avLst/>
          </a:prstGeom>
          <a:solidFill>
            <a:srgbClr val="FFFFFF"/>
          </a:solidFill>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The Ask</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Data Collection</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Data Analysis</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Our Recommendation</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Q &amp; A</a:t>
            </a:r>
            <a:endParaRPr sz="1400">
              <a:solidFill>
                <a:srgbClr val="1F375D"/>
              </a:solidFill>
              <a:latin typeface="Lato"/>
              <a:ea typeface="Lato"/>
              <a:cs typeface="Lato"/>
              <a:sym typeface="Lato"/>
            </a:endParaRPr>
          </a:p>
        </p:txBody>
      </p:sp>
      <p:pic>
        <p:nvPicPr>
          <p:cNvPr id="63" name="Google Shape;63;p14">
            <a:hlinkClick r:id="rId3"/>
          </p:cNvPr>
          <p:cNvPicPr preferRelativeResize="0"/>
          <p:nvPr/>
        </p:nvPicPr>
        <p:blipFill>
          <a:blip r:embed="rId4">
            <a:alphaModFix/>
          </a:blip>
          <a:stretch>
            <a:fillRect/>
          </a:stretch>
        </p:blipFill>
        <p:spPr>
          <a:xfrm>
            <a:off x="4684675" y="1317563"/>
            <a:ext cx="4459325" cy="25083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3297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 </a:t>
            </a:r>
            <a:endParaRPr b="1" sz="2220">
              <a:solidFill>
                <a:srgbClr val="1F375D"/>
              </a:solidFill>
              <a:latin typeface="Roboto"/>
              <a:ea typeface="Roboto"/>
              <a:cs typeface="Roboto"/>
              <a:sym typeface="Roboto"/>
            </a:endParaRPr>
          </a:p>
        </p:txBody>
      </p:sp>
      <p:sp>
        <p:nvSpPr>
          <p:cNvPr id="189" name="Google Shape;189;p32"/>
          <p:cNvSpPr txBox="1"/>
          <p:nvPr/>
        </p:nvSpPr>
        <p:spPr>
          <a:xfrm>
            <a:off x="459400" y="1630425"/>
            <a:ext cx="40176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Bird and Lime</a:t>
            </a:r>
            <a:r>
              <a:rPr lang="en">
                <a:solidFill>
                  <a:srgbClr val="1F375D"/>
                </a:solidFill>
                <a:latin typeface="Lato"/>
                <a:ea typeface="Lato"/>
                <a:cs typeface="Lato"/>
                <a:sym typeface="Lato"/>
              </a:rPr>
              <a:t> stand out as able to maintain high average charges while servicing high number of trips.</a:t>
            </a:r>
            <a:endParaRPr>
              <a:solidFill>
                <a:srgbClr val="1F375D"/>
              </a:solidFill>
              <a:latin typeface="Lato"/>
              <a:ea typeface="Lato"/>
              <a:cs typeface="Lato"/>
              <a:sym typeface="Lato"/>
            </a:endParaRPr>
          </a:p>
        </p:txBody>
      </p:sp>
      <p:sp>
        <p:nvSpPr>
          <p:cNvPr id="190" name="Google Shape;190;p32"/>
          <p:cNvSpPr/>
          <p:nvPr/>
        </p:nvSpPr>
        <p:spPr>
          <a:xfrm>
            <a:off x="4654275" y="1322275"/>
            <a:ext cx="4112100" cy="2737200"/>
          </a:xfrm>
          <a:prstGeom prst="rect">
            <a:avLst/>
          </a:prstGeom>
          <a:solidFill>
            <a:srgbClr val="898D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2"/>
          <p:cNvPicPr preferRelativeResize="0"/>
          <p:nvPr/>
        </p:nvPicPr>
        <p:blipFill>
          <a:blip r:embed="rId3">
            <a:alphaModFix/>
          </a:blip>
          <a:stretch>
            <a:fillRect/>
          </a:stretch>
        </p:blipFill>
        <p:spPr>
          <a:xfrm>
            <a:off x="4691025" y="1357375"/>
            <a:ext cx="4038600" cy="2667000"/>
          </a:xfrm>
          <a:prstGeom prst="rect">
            <a:avLst/>
          </a:prstGeom>
          <a:noFill/>
          <a:ln>
            <a:noFill/>
          </a:ln>
        </p:spPr>
      </p:pic>
      <p:sp>
        <p:nvSpPr>
          <p:cNvPr id="192" name="Google Shape;192;p32"/>
          <p:cNvSpPr/>
          <p:nvPr/>
        </p:nvSpPr>
        <p:spPr>
          <a:xfrm>
            <a:off x="6540325" y="1785625"/>
            <a:ext cx="720600" cy="18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254725" y="457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Charge Level by Month</a:t>
            </a:r>
            <a:endParaRPr b="1" sz="2220">
              <a:solidFill>
                <a:srgbClr val="1F375D"/>
              </a:solidFill>
              <a:latin typeface="Roboto"/>
              <a:ea typeface="Roboto"/>
              <a:cs typeface="Roboto"/>
              <a:sym typeface="Roboto"/>
            </a:endParaRPr>
          </a:p>
        </p:txBody>
      </p:sp>
      <p:pic>
        <p:nvPicPr>
          <p:cNvPr id="198" name="Google Shape;198;p33"/>
          <p:cNvPicPr preferRelativeResize="0"/>
          <p:nvPr/>
        </p:nvPicPr>
        <p:blipFill>
          <a:blip r:embed="rId3">
            <a:alphaModFix/>
          </a:blip>
          <a:stretch>
            <a:fillRect/>
          </a:stretch>
        </p:blipFill>
        <p:spPr>
          <a:xfrm>
            <a:off x="156400" y="2913581"/>
            <a:ext cx="2462100" cy="1867344"/>
          </a:xfrm>
          <a:prstGeom prst="rect">
            <a:avLst/>
          </a:prstGeom>
          <a:noFill/>
          <a:ln>
            <a:noFill/>
          </a:ln>
        </p:spPr>
      </p:pic>
      <p:pic>
        <p:nvPicPr>
          <p:cNvPr id="199" name="Google Shape;199;p33"/>
          <p:cNvPicPr preferRelativeResize="0"/>
          <p:nvPr/>
        </p:nvPicPr>
        <p:blipFill>
          <a:blip r:embed="rId4">
            <a:alphaModFix/>
          </a:blip>
          <a:stretch>
            <a:fillRect/>
          </a:stretch>
        </p:blipFill>
        <p:spPr>
          <a:xfrm>
            <a:off x="2825175" y="2740095"/>
            <a:ext cx="2690863" cy="2040830"/>
          </a:xfrm>
          <a:prstGeom prst="rect">
            <a:avLst/>
          </a:prstGeom>
          <a:noFill/>
          <a:ln>
            <a:noFill/>
          </a:ln>
        </p:spPr>
      </p:pic>
      <p:pic>
        <p:nvPicPr>
          <p:cNvPr id="200" name="Google Shape;200;p33"/>
          <p:cNvPicPr preferRelativeResize="0"/>
          <p:nvPr/>
        </p:nvPicPr>
        <p:blipFill>
          <a:blip r:embed="rId5">
            <a:alphaModFix/>
          </a:blip>
          <a:stretch>
            <a:fillRect/>
          </a:stretch>
        </p:blipFill>
        <p:spPr>
          <a:xfrm>
            <a:off x="5722725" y="2532000"/>
            <a:ext cx="2965250" cy="2248925"/>
          </a:xfrm>
          <a:prstGeom prst="rect">
            <a:avLst/>
          </a:prstGeom>
          <a:noFill/>
          <a:ln>
            <a:noFill/>
          </a:ln>
        </p:spPr>
      </p:pic>
      <p:sp>
        <p:nvSpPr>
          <p:cNvPr id="201" name="Google Shape;201;p33"/>
          <p:cNvSpPr txBox="1"/>
          <p:nvPr/>
        </p:nvSpPr>
        <p:spPr>
          <a:xfrm>
            <a:off x="449650" y="1029900"/>
            <a:ext cx="64266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Which companies had the most scooters with low battery percent?</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Jump consistently has low battery power</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Most scooters are below 10%  battery</a:t>
            </a:r>
            <a:endParaRPr>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From May to July, Gotcha, increases poor battery life steadily</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Jump drastically loses  battery maintenance  from month to month.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a:t>
            </a:r>
            <a:endParaRPr b="1" sz="2220">
              <a:solidFill>
                <a:srgbClr val="1F375D"/>
              </a:solidFill>
              <a:latin typeface="Roboto"/>
              <a:ea typeface="Roboto"/>
              <a:cs typeface="Roboto"/>
              <a:sym typeface="Roboto"/>
            </a:endParaRPr>
          </a:p>
        </p:txBody>
      </p:sp>
      <p:pic>
        <p:nvPicPr>
          <p:cNvPr id="207" name="Google Shape;207;p34"/>
          <p:cNvPicPr preferRelativeResize="0"/>
          <p:nvPr/>
        </p:nvPicPr>
        <p:blipFill>
          <a:blip r:embed="rId3">
            <a:alphaModFix/>
          </a:blip>
          <a:stretch>
            <a:fillRect/>
          </a:stretch>
        </p:blipFill>
        <p:spPr>
          <a:xfrm>
            <a:off x="524500" y="1092150"/>
            <a:ext cx="3484297" cy="3416400"/>
          </a:xfrm>
          <a:prstGeom prst="rect">
            <a:avLst/>
          </a:prstGeom>
          <a:noFill/>
          <a:ln>
            <a:noFill/>
          </a:ln>
        </p:spPr>
      </p:pic>
      <p:pic>
        <p:nvPicPr>
          <p:cNvPr id="208" name="Google Shape;208;p34"/>
          <p:cNvPicPr preferRelativeResize="0"/>
          <p:nvPr/>
        </p:nvPicPr>
        <p:blipFill>
          <a:blip r:embed="rId4">
            <a:alphaModFix/>
          </a:blip>
          <a:stretch>
            <a:fillRect/>
          </a:stretch>
        </p:blipFill>
        <p:spPr>
          <a:xfrm>
            <a:off x="4602950" y="1092150"/>
            <a:ext cx="3598203"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Location</a:t>
            </a:r>
            <a:endParaRPr b="1" sz="52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Scooter Collection and Placement</a:t>
            </a:r>
            <a:endParaRPr b="1" sz="2220">
              <a:solidFill>
                <a:srgbClr val="1F375D"/>
              </a:solidFill>
              <a:latin typeface="Roboto"/>
              <a:ea typeface="Roboto"/>
              <a:cs typeface="Roboto"/>
              <a:sym typeface="Roboto"/>
            </a:endParaRPr>
          </a:p>
        </p:txBody>
      </p:sp>
      <p:sp>
        <p:nvSpPr>
          <p:cNvPr id="219" name="Google Shape;219;p36"/>
          <p:cNvSpPr txBox="1"/>
          <p:nvPr>
            <p:ph idx="1" type="body"/>
          </p:nvPr>
        </p:nvSpPr>
        <p:spPr>
          <a:xfrm>
            <a:off x="311700" y="1152475"/>
            <a:ext cx="57843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Charging and Placement Process: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Lime and Bird pay people to charge scooters overnight. Charging is done using recommended, purchased chargers and scooters  are placed for use the next day in designated areas referred to as “Limehubs” and “Nests.”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Spin has “Spinhubs,” which are e-scooter parking and charging stations.</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Findings: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There are more scooters at 100% charge being placed downtown. </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Some 100% charged scooters are being dropped off in areas outside downtown, but there is a low density.</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Data also shows that there is a high percentage of scooters in areas outside downtown with a charge of 0%, which means that when available, scooters are being used. </a:t>
            </a:r>
            <a:endParaRPr sz="1400">
              <a:solidFill>
                <a:srgbClr val="1F375D"/>
              </a:solidFill>
              <a:latin typeface="Lato"/>
              <a:ea typeface="Lato"/>
              <a:cs typeface="Lato"/>
              <a:sym typeface="Lato"/>
            </a:endParaRPr>
          </a:p>
        </p:txBody>
      </p:sp>
      <p:pic>
        <p:nvPicPr>
          <p:cNvPr id="220" name="Google Shape;220;p36"/>
          <p:cNvPicPr preferRelativeResize="0"/>
          <p:nvPr/>
        </p:nvPicPr>
        <p:blipFill>
          <a:blip r:embed="rId3">
            <a:alphaModFix/>
          </a:blip>
          <a:stretch>
            <a:fillRect/>
          </a:stretch>
        </p:blipFill>
        <p:spPr>
          <a:xfrm>
            <a:off x="5869650" y="1152475"/>
            <a:ext cx="3281675" cy="333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187300" y="52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Heat Map Showing Percentage of 100% Charged Scooters</a:t>
            </a:r>
            <a:endParaRPr b="1" sz="2220">
              <a:solidFill>
                <a:srgbClr val="1F375D"/>
              </a:solidFill>
              <a:latin typeface="Roboto"/>
              <a:ea typeface="Roboto"/>
              <a:cs typeface="Roboto"/>
              <a:sym typeface="Roboto"/>
            </a:endParaRPr>
          </a:p>
        </p:txBody>
      </p:sp>
      <p:pic>
        <p:nvPicPr>
          <p:cNvPr id="226" name="Google Shape;226;p37"/>
          <p:cNvPicPr preferRelativeResize="0"/>
          <p:nvPr/>
        </p:nvPicPr>
        <p:blipFill>
          <a:blip r:embed="rId3">
            <a:alphaModFix/>
          </a:blip>
          <a:stretch>
            <a:fillRect/>
          </a:stretch>
        </p:blipFill>
        <p:spPr>
          <a:xfrm>
            <a:off x="5988807" y="1186050"/>
            <a:ext cx="3002794" cy="3370475"/>
          </a:xfrm>
          <a:prstGeom prst="rect">
            <a:avLst/>
          </a:prstGeom>
          <a:noFill/>
          <a:ln>
            <a:noFill/>
          </a:ln>
        </p:spPr>
      </p:pic>
      <p:sp>
        <p:nvSpPr>
          <p:cNvPr id="227" name="Google Shape;227;p37"/>
          <p:cNvSpPr txBox="1"/>
          <p:nvPr/>
        </p:nvSpPr>
        <p:spPr>
          <a:xfrm>
            <a:off x="611725" y="4644125"/>
            <a:ext cx="785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*Census blocks will not appear on map if there are no scooters in the area.</a:t>
            </a:r>
            <a:endParaRPr sz="900">
              <a:latin typeface="Lato"/>
              <a:ea typeface="Lato"/>
              <a:cs typeface="Lato"/>
              <a:sym typeface="Lato"/>
            </a:endParaRPr>
          </a:p>
        </p:txBody>
      </p:sp>
      <p:pic>
        <p:nvPicPr>
          <p:cNvPr id="228" name="Google Shape;228;p37"/>
          <p:cNvPicPr preferRelativeResize="0"/>
          <p:nvPr/>
        </p:nvPicPr>
        <p:blipFill rotWithShape="1">
          <a:blip r:embed="rId4">
            <a:alphaModFix/>
          </a:blip>
          <a:srcRect b="0" l="0" r="17756" t="7433"/>
          <a:stretch/>
        </p:blipFill>
        <p:spPr>
          <a:xfrm>
            <a:off x="124850" y="1158951"/>
            <a:ext cx="2806826" cy="3304767"/>
          </a:xfrm>
          <a:prstGeom prst="rect">
            <a:avLst/>
          </a:prstGeom>
          <a:noFill/>
          <a:ln>
            <a:noFill/>
          </a:ln>
        </p:spPr>
      </p:pic>
      <p:pic>
        <p:nvPicPr>
          <p:cNvPr id="229" name="Google Shape;229;p37"/>
          <p:cNvPicPr preferRelativeResize="0"/>
          <p:nvPr/>
        </p:nvPicPr>
        <p:blipFill>
          <a:blip r:embed="rId5">
            <a:alphaModFix/>
          </a:blip>
          <a:stretch>
            <a:fillRect/>
          </a:stretch>
        </p:blipFill>
        <p:spPr>
          <a:xfrm>
            <a:off x="3209826" y="1192563"/>
            <a:ext cx="2500832" cy="323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Heat Map Showing Percentage of 0% Charged Scooters</a:t>
            </a:r>
            <a:endParaRPr b="1" sz="2220">
              <a:solidFill>
                <a:srgbClr val="1F375D"/>
              </a:solidFill>
              <a:latin typeface="Roboto"/>
              <a:ea typeface="Roboto"/>
              <a:cs typeface="Roboto"/>
              <a:sym typeface="Roboto"/>
            </a:endParaRPr>
          </a:p>
        </p:txBody>
      </p:sp>
      <p:pic>
        <p:nvPicPr>
          <p:cNvPr id="235" name="Google Shape;235;p38"/>
          <p:cNvPicPr preferRelativeResize="0"/>
          <p:nvPr/>
        </p:nvPicPr>
        <p:blipFill>
          <a:blip r:embed="rId3">
            <a:alphaModFix/>
          </a:blip>
          <a:stretch>
            <a:fillRect/>
          </a:stretch>
        </p:blipFill>
        <p:spPr>
          <a:xfrm>
            <a:off x="5956875" y="1173826"/>
            <a:ext cx="3187125" cy="3437077"/>
          </a:xfrm>
          <a:prstGeom prst="rect">
            <a:avLst/>
          </a:prstGeom>
          <a:noFill/>
          <a:ln>
            <a:noFill/>
          </a:ln>
        </p:spPr>
      </p:pic>
      <p:sp>
        <p:nvSpPr>
          <p:cNvPr id="236" name="Google Shape;236;p38"/>
          <p:cNvSpPr txBox="1"/>
          <p:nvPr/>
        </p:nvSpPr>
        <p:spPr>
          <a:xfrm>
            <a:off x="611725" y="4644125"/>
            <a:ext cx="785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*Bird didn’t have </a:t>
            </a:r>
            <a:r>
              <a:rPr lang="en" sz="900">
                <a:latin typeface="Lato"/>
                <a:ea typeface="Lato"/>
                <a:cs typeface="Lato"/>
                <a:sym typeface="Lato"/>
              </a:rPr>
              <a:t>scooters</a:t>
            </a:r>
            <a:r>
              <a:rPr lang="en" sz="900">
                <a:latin typeface="Lato"/>
                <a:ea typeface="Lato"/>
                <a:cs typeface="Lato"/>
                <a:sym typeface="Lato"/>
              </a:rPr>
              <a:t> with charge as low as 0%. Instead we used &lt;25% charge.</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*Census blocks will not appear on map if there are no scooters in the area.</a:t>
            </a:r>
            <a:endParaRPr sz="900">
              <a:latin typeface="Lato"/>
              <a:ea typeface="Lato"/>
              <a:cs typeface="Lato"/>
              <a:sym typeface="Lato"/>
            </a:endParaRPr>
          </a:p>
        </p:txBody>
      </p:sp>
      <p:pic>
        <p:nvPicPr>
          <p:cNvPr id="237" name="Google Shape;237;p38"/>
          <p:cNvPicPr preferRelativeResize="0"/>
          <p:nvPr/>
        </p:nvPicPr>
        <p:blipFill rotWithShape="1">
          <a:blip r:embed="rId4">
            <a:alphaModFix/>
          </a:blip>
          <a:srcRect b="9494" l="0" r="13194" t="2755"/>
          <a:stretch/>
        </p:blipFill>
        <p:spPr>
          <a:xfrm>
            <a:off x="80000" y="992500"/>
            <a:ext cx="3315976" cy="3364500"/>
          </a:xfrm>
          <a:prstGeom prst="rect">
            <a:avLst/>
          </a:prstGeom>
          <a:noFill/>
          <a:ln>
            <a:noFill/>
          </a:ln>
        </p:spPr>
      </p:pic>
      <p:pic>
        <p:nvPicPr>
          <p:cNvPr id="238" name="Google Shape;238;p38"/>
          <p:cNvPicPr preferRelativeResize="0"/>
          <p:nvPr/>
        </p:nvPicPr>
        <p:blipFill rotWithShape="1">
          <a:blip r:embed="rId5">
            <a:alphaModFix/>
          </a:blip>
          <a:srcRect b="5508" l="5124" r="17470" t="0"/>
          <a:stretch/>
        </p:blipFill>
        <p:spPr>
          <a:xfrm>
            <a:off x="3395975" y="1173825"/>
            <a:ext cx="2728475" cy="3582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Opportunity</a:t>
            </a:r>
            <a:endParaRPr b="1" sz="2220">
              <a:solidFill>
                <a:srgbClr val="1F375D"/>
              </a:solidFill>
              <a:latin typeface="Roboto"/>
              <a:ea typeface="Roboto"/>
              <a:cs typeface="Roboto"/>
              <a:sym typeface="Roboto"/>
            </a:endParaRPr>
          </a:p>
        </p:txBody>
      </p:sp>
      <p:sp>
        <p:nvSpPr>
          <p:cNvPr id="244" name="Google Shape;244;p39"/>
          <p:cNvSpPr txBox="1"/>
          <p:nvPr>
            <p:ph idx="1" type="body"/>
          </p:nvPr>
        </p:nvSpPr>
        <p:spPr>
          <a:xfrm>
            <a:off x="311700" y="1152475"/>
            <a:ext cx="4856700" cy="3853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While a higher scooter density will be needed on the weekends to support tourists and downtown activity near Broadway, this may not need to be the case during the week.</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With fewer tourists and more people working remotely during the week, there is an </a:t>
            </a:r>
            <a:r>
              <a:rPr b="1" lang="en" sz="1400">
                <a:solidFill>
                  <a:srgbClr val="1F375D"/>
                </a:solidFill>
                <a:latin typeface="Lato"/>
                <a:ea typeface="Lato"/>
                <a:cs typeface="Lato"/>
                <a:sym typeface="Lato"/>
              </a:rPr>
              <a:t>opportunity to increase </a:t>
            </a:r>
            <a:r>
              <a:rPr b="1" lang="en" sz="1400">
                <a:solidFill>
                  <a:srgbClr val="1F375D"/>
                </a:solidFill>
                <a:latin typeface="Lato"/>
                <a:ea typeface="Lato"/>
                <a:cs typeface="Lato"/>
                <a:sym typeface="Lato"/>
              </a:rPr>
              <a:t>density</a:t>
            </a:r>
            <a:r>
              <a:rPr b="1" lang="en" sz="1400">
                <a:solidFill>
                  <a:srgbClr val="1F375D"/>
                </a:solidFill>
                <a:latin typeface="Lato"/>
                <a:ea typeface="Lato"/>
                <a:cs typeface="Lato"/>
                <a:sym typeface="Lato"/>
              </a:rPr>
              <a:t> of scooters in the surrounding areas of downtown. </a:t>
            </a:r>
            <a:endParaRPr b="1"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As our analysis shows, there is a high percentage of scooters with 0% charge being found in surrounding areas outside of downtown.  </a:t>
            </a:r>
            <a:r>
              <a:rPr b="1" lang="en" sz="1400">
                <a:solidFill>
                  <a:srgbClr val="1F375D"/>
                </a:solidFill>
                <a:latin typeface="Lato"/>
                <a:ea typeface="Lato"/>
                <a:cs typeface="Lato"/>
                <a:sym typeface="Lato"/>
              </a:rPr>
              <a:t>If chargers supplied these areas with more 100% charged scooters, we expect that we might see an increase in usage in addition to longer rides.</a:t>
            </a:r>
            <a:endParaRPr b="1" sz="1400">
              <a:solidFill>
                <a:srgbClr val="1F375D"/>
              </a:solidFill>
              <a:latin typeface="Lato"/>
              <a:ea typeface="Lato"/>
              <a:cs typeface="Lato"/>
              <a:sym typeface="Lato"/>
            </a:endParaRPr>
          </a:p>
        </p:txBody>
      </p:sp>
      <p:pic>
        <p:nvPicPr>
          <p:cNvPr id="245" name="Google Shape;245;p39"/>
          <p:cNvPicPr preferRelativeResize="0"/>
          <p:nvPr/>
        </p:nvPicPr>
        <p:blipFill>
          <a:blip r:embed="rId3">
            <a:alphaModFix/>
          </a:blip>
          <a:stretch>
            <a:fillRect/>
          </a:stretch>
        </p:blipFill>
        <p:spPr>
          <a:xfrm>
            <a:off x="5374950" y="1406650"/>
            <a:ext cx="3769050" cy="2126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Duration/Distance</a:t>
            </a:r>
            <a:endParaRPr b="1" sz="52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True Trip Duration</a:t>
            </a:r>
            <a:endParaRPr b="1" sz="2220">
              <a:solidFill>
                <a:srgbClr val="1F375D"/>
              </a:solidFill>
              <a:latin typeface="Roboto"/>
              <a:ea typeface="Roboto"/>
              <a:cs typeface="Roboto"/>
              <a:sym typeface="Roboto"/>
            </a:endParaRPr>
          </a:p>
        </p:txBody>
      </p:sp>
      <p:pic>
        <p:nvPicPr>
          <p:cNvPr id="256" name="Google Shape;256;p41"/>
          <p:cNvPicPr preferRelativeResize="0"/>
          <p:nvPr/>
        </p:nvPicPr>
        <p:blipFill>
          <a:blip r:embed="rId3">
            <a:alphaModFix/>
          </a:blip>
          <a:stretch>
            <a:fillRect/>
          </a:stretch>
        </p:blipFill>
        <p:spPr>
          <a:xfrm>
            <a:off x="503500" y="1017725"/>
            <a:ext cx="6594101" cy="3222125"/>
          </a:xfrm>
          <a:prstGeom prst="rect">
            <a:avLst/>
          </a:prstGeom>
          <a:noFill/>
          <a:ln>
            <a:noFill/>
          </a:ln>
        </p:spPr>
      </p:pic>
      <p:sp>
        <p:nvSpPr>
          <p:cNvPr id="257" name="Google Shape;257;p41"/>
          <p:cNvSpPr txBox="1"/>
          <p:nvPr/>
        </p:nvSpPr>
        <p:spPr>
          <a:xfrm>
            <a:off x="7097600" y="2109700"/>
            <a:ext cx="187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375D"/>
                </a:solidFill>
                <a:latin typeface="Lato"/>
                <a:ea typeface="Lato"/>
                <a:cs typeface="Lato"/>
                <a:sym typeface="Lato"/>
              </a:rPr>
              <a:t>Average ride is </a:t>
            </a:r>
            <a:endParaRPr b="1">
              <a:solidFill>
                <a:srgbClr val="1F375D"/>
              </a:solidFill>
              <a:latin typeface="Lato"/>
              <a:ea typeface="Lato"/>
              <a:cs typeface="Lato"/>
              <a:sym typeface="Lato"/>
            </a:endParaRPr>
          </a:p>
          <a:p>
            <a:pPr indent="0" lvl="0" marL="0" rtl="0" algn="l">
              <a:spcBef>
                <a:spcPts val="0"/>
              </a:spcBef>
              <a:spcAft>
                <a:spcPts val="0"/>
              </a:spcAft>
              <a:buNone/>
            </a:pPr>
            <a:r>
              <a:rPr b="1" lang="en">
                <a:solidFill>
                  <a:srgbClr val="1F375D"/>
                </a:solidFill>
                <a:latin typeface="Lato"/>
                <a:ea typeface="Lato"/>
                <a:cs typeface="Lato"/>
                <a:sym typeface="Lato"/>
              </a:rPr>
              <a:t>16 minutes</a:t>
            </a:r>
            <a:endParaRPr b="1">
              <a:solidFill>
                <a:srgbClr val="1F375D"/>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9CAA"/>
        </a:solid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311700" y="2076000"/>
            <a:ext cx="8520600" cy="99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The Ask</a:t>
            </a:r>
            <a:endParaRPr b="1">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220">
                <a:solidFill>
                  <a:srgbClr val="1F375D"/>
                </a:solidFill>
                <a:latin typeface="Roboto"/>
                <a:ea typeface="Roboto"/>
                <a:cs typeface="Roboto"/>
                <a:sym typeface="Roboto"/>
              </a:rPr>
              <a:t>True Trip Distance</a:t>
            </a:r>
            <a:endParaRPr sz="2220">
              <a:latin typeface="Roboto"/>
              <a:ea typeface="Roboto"/>
              <a:cs typeface="Roboto"/>
              <a:sym typeface="Roboto"/>
            </a:endParaRPr>
          </a:p>
        </p:txBody>
      </p:sp>
      <p:pic>
        <p:nvPicPr>
          <p:cNvPr id="263" name="Google Shape;263;p42"/>
          <p:cNvPicPr preferRelativeResize="0"/>
          <p:nvPr/>
        </p:nvPicPr>
        <p:blipFill>
          <a:blip r:embed="rId3">
            <a:alphaModFix/>
          </a:blip>
          <a:stretch>
            <a:fillRect/>
          </a:stretch>
        </p:blipFill>
        <p:spPr>
          <a:xfrm>
            <a:off x="311700" y="1017725"/>
            <a:ext cx="5396025" cy="3811575"/>
          </a:xfrm>
          <a:prstGeom prst="rect">
            <a:avLst/>
          </a:prstGeom>
          <a:noFill/>
          <a:ln>
            <a:noFill/>
          </a:ln>
        </p:spPr>
      </p:pic>
      <p:sp>
        <p:nvSpPr>
          <p:cNvPr id="264" name="Google Shape;264;p42"/>
          <p:cNvSpPr txBox="1"/>
          <p:nvPr/>
        </p:nvSpPr>
        <p:spPr>
          <a:xfrm>
            <a:off x="5804350" y="2537800"/>
            <a:ext cx="29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375D"/>
                </a:solidFill>
                <a:latin typeface="Lato"/>
                <a:ea typeface="Lato"/>
                <a:cs typeface="Lato"/>
                <a:sym typeface="Lato"/>
              </a:rPr>
              <a:t>Average Trip Distance .873 miles</a:t>
            </a:r>
            <a:endParaRPr b="1">
              <a:solidFill>
                <a:srgbClr val="1F375D"/>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Areas </a:t>
            </a:r>
            <a:endParaRPr b="1" sz="5200">
              <a:solidFill>
                <a:schemeClr val="lt1"/>
              </a:solidFill>
              <a:latin typeface="Roboto"/>
              <a:ea typeface="Roboto"/>
              <a:cs typeface="Roboto"/>
              <a:sym typeface="Roboto"/>
            </a:endParaRPr>
          </a:p>
          <a:p>
            <a:pPr indent="0" lvl="0" marL="0" rtl="0" algn="ctr">
              <a:spcBef>
                <a:spcPts val="0"/>
              </a:spcBef>
              <a:spcAft>
                <a:spcPts val="0"/>
              </a:spcAft>
              <a:buNone/>
            </a:pPr>
            <a:r>
              <a:rPr b="1" lang="en" sz="5200">
                <a:solidFill>
                  <a:schemeClr val="lt1"/>
                </a:solidFill>
                <a:latin typeface="Roboto"/>
                <a:ea typeface="Roboto"/>
                <a:cs typeface="Roboto"/>
                <a:sym typeface="Roboto"/>
              </a:rPr>
              <a:t>of Usage: High/Low</a:t>
            </a:r>
            <a:endParaRPr b="1" sz="52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200">
                <a:solidFill>
                  <a:srgbClr val="1F375D"/>
                </a:solidFill>
                <a:latin typeface="Roboto"/>
                <a:ea typeface="Roboto"/>
                <a:cs typeface="Roboto"/>
                <a:sym typeface="Roboto"/>
              </a:rPr>
              <a:t>Areas of High/Low usage</a:t>
            </a:r>
            <a:endParaRPr sz="2200">
              <a:latin typeface="Roboto"/>
              <a:ea typeface="Roboto"/>
              <a:cs typeface="Roboto"/>
              <a:sym typeface="Roboto"/>
            </a:endParaRPr>
          </a:p>
        </p:txBody>
      </p:sp>
      <p:sp>
        <p:nvSpPr>
          <p:cNvPr id="275" name="Google Shape;275;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6" name="Google Shape;276;p44"/>
          <p:cNvSpPr txBox="1"/>
          <p:nvPr>
            <p:ph idx="2" type="body"/>
          </p:nvPr>
        </p:nvSpPr>
        <p:spPr>
          <a:xfrm>
            <a:off x="4832400" y="1152475"/>
            <a:ext cx="3816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rgbClr val="1F375D"/>
                </a:solidFill>
                <a:latin typeface="Lato"/>
                <a:ea typeface="Lato"/>
                <a:cs typeface="Lato"/>
                <a:sym typeface="Lato"/>
              </a:rPr>
              <a:t>All scooter’s rides in month of May</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rPr>
              <a:t>Looked at start Longitude and start Latitude to determine the position of each scooter</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A majority of rides are located in ‘Downtown’ - comprising of ZIP codes 37201, 37203, 37219</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There is also a large cluster of scooters near Nissan Stadium</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Low usage in residential areas of Nashville</a:t>
            </a:r>
            <a:endParaRPr>
              <a:solidFill>
                <a:srgbClr val="1F375D"/>
              </a:solidFill>
            </a:endParaRPr>
          </a:p>
          <a:p>
            <a:pPr indent="0" lvl="0" marL="0" rtl="0" algn="l">
              <a:lnSpc>
                <a:spcPct val="100000"/>
              </a:lnSpc>
              <a:spcBef>
                <a:spcPts val="1200"/>
              </a:spcBef>
              <a:spcAft>
                <a:spcPts val="0"/>
              </a:spcAft>
              <a:buNone/>
            </a:pPr>
            <a:r>
              <a:t/>
            </a:r>
            <a:endParaRPr/>
          </a:p>
        </p:txBody>
      </p:sp>
      <p:pic>
        <p:nvPicPr>
          <p:cNvPr id="277" name="Google Shape;277;p44"/>
          <p:cNvPicPr preferRelativeResize="0"/>
          <p:nvPr/>
        </p:nvPicPr>
        <p:blipFill>
          <a:blip r:embed="rId3">
            <a:alphaModFix/>
          </a:blip>
          <a:stretch>
            <a:fillRect/>
          </a:stretch>
        </p:blipFill>
        <p:spPr>
          <a:xfrm>
            <a:off x="311700" y="1105701"/>
            <a:ext cx="4436076" cy="386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1F375D"/>
                </a:solidFill>
                <a:latin typeface="Roboto"/>
                <a:ea typeface="Roboto"/>
                <a:cs typeface="Roboto"/>
                <a:sym typeface="Roboto"/>
              </a:rPr>
              <a:t>Areas of High/Low usage</a:t>
            </a:r>
            <a:endParaRPr b="1" sz="2200">
              <a:solidFill>
                <a:srgbClr val="1F375D"/>
              </a:solidFill>
              <a:latin typeface="Roboto"/>
              <a:ea typeface="Roboto"/>
              <a:cs typeface="Roboto"/>
              <a:sym typeface="Roboto"/>
            </a:endParaRPr>
          </a:p>
          <a:p>
            <a:pPr indent="0" lvl="0" marL="0" rtl="0" algn="l">
              <a:spcBef>
                <a:spcPts val="0"/>
              </a:spcBef>
              <a:spcAft>
                <a:spcPts val="0"/>
              </a:spcAft>
              <a:buNone/>
            </a:pPr>
            <a:r>
              <a:t/>
            </a:r>
            <a:endParaRPr>
              <a:solidFill>
                <a:srgbClr val="1F375D"/>
              </a:solidFill>
            </a:endParaRPr>
          </a:p>
        </p:txBody>
      </p:sp>
      <p:sp>
        <p:nvSpPr>
          <p:cNvPr id="283" name="Google Shape;283;p45"/>
          <p:cNvSpPr txBox="1"/>
          <p:nvPr>
            <p:ph idx="1" type="body"/>
          </p:nvPr>
        </p:nvSpPr>
        <p:spPr>
          <a:xfrm>
            <a:off x="73025" y="1152475"/>
            <a:ext cx="4340100" cy="3803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Scooters with over 140 rides in May</a:t>
            </a:r>
            <a:endParaRPr>
              <a:solidFill>
                <a:srgbClr val="1F375D"/>
              </a:solidFill>
              <a:latin typeface="Lato"/>
              <a:ea typeface="Lato"/>
              <a:cs typeface="Lato"/>
              <a:sym typeface="Lato"/>
            </a:endParaRPr>
          </a:p>
        </p:txBody>
      </p:sp>
      <p:sp>
        <p:nvSpPr>
          <p:cNvPr id="284" name="Google Shape;284;p45"/>
          <p:cNvSpPr txBox="1"/>
          <p:nvPr>
            <p:ph idx="2" type="body"/>
          </p:nvPr>
        </p:nvSpPr>
        <p:spPr>
          <a:xfrm>
            <a:off x="4684450" y="1152475"/>
            <a:ext cx="4340100" cy="3803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Scooters with under 30 rides in May</a:t>
            </a:r>
            <a:endParaRPr>
              <a:solidFill>
                <a:srgbClr val="1F375D"/>
              </a:solidFill>
              <a:latin typeface="Lato"/>
              <a:ea typeface="Lato"/>
              <a:cs typeface="Lato"/>
              <a:sym typeface="Lato"/>
            </a:endParaRPr>
          </a:p>
          <a:p>
            <a:pPr indent="0" lvl="0" marL="0" rtl="0" algn="l">
              <a:spcBef>
                <a:spcPts val="0"/>
              </a:spcBef>
              <a:spcAft>
                <a:spcPts val="1200"/>
              </a:spcAft>
              <a:buNone/>
            </a:pPr>
            <a:r>
              <a:t/>
            </a:r>
            <a:endParaRPr>
              <a:solidFill>
                <a:srgbClr val="1F375D"/>
              </a:solidFill>
            </a:endParaRPr>
          </a:p>
        </p:txBody>
      </p:sp>
      <p:pic>
        <p:nvPicPr>
          <p:cNvPr id="285" name="Google Shape;285;p45"/>
          <p:cNvPicPr preferRelativeResize="0"/>
          <p:nvPr/>
        </p:nvPicPr>
        <p:blipFill>
          <a:blip r:embed="rId3">
            <a:alphaModFix/>
          </a:blip>
          <a:stretch>
            <a:fillRect/>
          </a:stretch>
        </p:blipFill>
        <p:spPr>
          <a:xfrm>
            <a:off x="229525" y="1564900"/>
            <a:ext cx="4027176" cy="3509974"/>
          </a:xfrm>
          <a:prstGeom prst="rect">
            <a:avLst/>
          </a:prstGeom>
          <a:noFill/>
          <a:ln>
            <a:noFill/>
          </a:ln>
        </p:spPr>
      </p:pic>
      <p:pic>
        <p:nvPicPr>
          <p:cNvPr id="286" name="Google Shape;286;p45"/>
          <p:cNvPicPr preferRelativeResize="0"/>
          <p:nvPr/>
        </p:nvPicPr>
        <p:blipFill>
          <a:blip r:embed="rId4">
            <a:alphaModFix/>
          </a:blip>
          <a:stretch>
            <a:fillRect/>
          </a:stretch>
        </p:blipFill>
        <p:spPr>
          <a:xfrm>
            <a:off x="5026650" y="1564900"/>
            <a:ext cx="3655700" cy="3509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0000"/>
              <a:buFont typeface="Arial"/>
              <a:buNone/>
            </a:pPr>
            <a:r>
              <a:rPr b="1" lang="en" sz="2200">
                <a:solidFill>
                  <a:srgbClr val="1F375D"/>
                </a:solidFill>
                <a:latin typeface="Roboto"/>
                <a:ea typeface="Roboto"/>
                <a:cs typeface="Roboto"/>
                <a:sym typeface="Roboto"/>
              </a:rPr>
              <a:t>Areas of High/Low usage</a:t>
            </a:r>
            <a:endParaRPr/>
          </a:p>
        </p:txBody>
      </p:sp>
      <p:sp>
        <p:nvSpPr>
          <p:cNvPr id="292" name="Google Shape;292;p4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3" name="Google Shape;293;p4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All scooter’s rides in month of June</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rPr>
              <a:t>Looked at start Longitude and start Latitude to determine the position of each scooter</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A majority of rides are located in ‘Downtown’ - comprising of ZIP codes 37201, 37203, 37219</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Low usage in residential areas of Nashville</a:t>
            </a:r>
            <a:endParaRPr>
              <a:solidFill>
                <a:srgbClr val="1F375D"/>
              </a:solidFill>
            </a:endParaRPr>
          </a:p>
        </p:txBody>
      </p:sp>
      <p:pic>
        <p:nvPicPr>
          <p:cNvPr id="294" name="Google Shape;294;p46"/>
          <p:cNvPicPr preferRelativeResize="0"/>
          <p:nvPr/>
        </p:nvPicPr>
        <p:blipFill>
          <a:blip r:embed="rId3">
            <a:alphaModFix/>
          </a:blip>
          <a:stretch>
            <a:fillRect/>
          </a:stretch>
        </p:blipFill>
        <p:spPr>
          <a:xfrm>
            <a:off x="311700" y="1152475"/>
            <a:ext cx="4260300" cy="3821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457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Areas of High/Low usage </a:t>
            </a:r>
            <a:endParaRPr sz="2200">
              <a:solidFill>
                <a:srgbClr val="1F375D"/>
              </a:solidFill>
              <a:latin typeface="Roboto"/>
              <a:ea typeface="Roboto"/>
              <a:cs typeface="Roboto"/>
              <a:sym typeface="Roboto"/>
            </a:endParaRPr>
          </a:p>
        </p:txBody>
      </p:sp>
      <p:sp>
        <p:nvSpPr>
          <p:cNvPr id="300" name="Google Shape;300;p47"/>
          <p:cNvSpPr txBox="1"/>
          <p:nvPr>
            <p:ph idx="1" type="body"/>
          </p:nvPr>
        </p:nvSpPr>
        <p:spPr>
          <a:xfrm>
            <a:off x="311700" y="1152475"/>
            <a:ext cx="494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47"/>
          <p:cNvPicPr preferRelativeResize="0"/>
          <p:nvPr/>
        </p:nvPicPr>
        <p:blipFill>
          <a:blip r:embed="rId3">
            <a:alphaModFix/>
          </a:blip>
          <a:stretch>
            <a:fillRect/>
          </a:stretch>
        </p:blipFill>
        <p:spPr>
          <a:xfrm>
            <a:off x="311700" y="1152475"/>
            <a:ext cx="5254250" cy="3631945"/>
          </a:xfrm>
          <a:prstGeom prst="rect">
            <a:avLst/>
          </a:prstGeom>
          <a:noFill/>
          <a:ln>
            <a:noFill/>
          </a:ln>
        </p:spPr>
      </p:pic>
      <p:sp>
        <p:nvSpPr>
          <p:cNvPr id="302" name="Google Shape;302;p47"/>
          <p:cNvSpPr txBox="1"/>
          <p:nvPr/>
        </p:nvSpPr>
        <p:spPr>
          <a:xfrm>
            <a:off x="5565950" y="1152475"/>
            <a:ext cx="33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F375D"/>
                </a:solidFill>
                <a:latin typeface="Lato"/>
                <a:ea typeface="Lato"/>
                <a:cs typeface="Lato"/>
                <a:sym typeface="Lato"/>
              </a:rPr>
              <a:t>All scooter’s rides in month of July</a:t>
            </a:r>
            <a:endParaRPr b="1">
              <a:solidFill>
                <a:srgbClr val="1F375D"/>
              </a:solidFill>
              <a:latin typeface="Lato"/>
              <a:ea typeface="Lato"/>
              <a:cs typeface="Lato"/>
              <a:sym typeface="Lato"/>
            </a:endParaRPr>
          </a:p>
        </p:txBody>
      </p:sp>
      <p:sp>
        <p:nvSpPr>
          <p:cNvPr id="303" name="Google Shape;303;p47"/>
          <p:cNvSpPr txBox="1"/>
          <p:nvPr/>
        </p:nvSpPr>
        <p:spPr>
          <a:xfrm>
            <a:off x="5763875" y="1737050"/>
            <a:ext cx="3068400" cy="172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High usage in Nashville downtown area. In </a:t>
            </a:r>
            <a:r>
              <a:rPr lang="en">
                <a:solidFill>
                  <a:srgbClr val="1F375D"/>
                </a:solidFill>
                <a:latin typeface="Lato"/>
                <a:ea typeface="Lato"/>
                <a:cs typeface="Lato"/>
                <a:sym typeface="Lato"/>
              </a:rPr>
              <a:t>zip codes</a:t>
            </a:r>
            <a:r>
              <a:rPr lang="en">
                <a:solidFill>
                  <a:srgbClr val="1F375D"/>
                </a:solidFill>
                <a:latin typeface="Lato"/>
                <a:ea typeface="Lato"/>
                <a:cs typeface="Lato"/>
                <a:sym typeface="Lato"/>
              </a:rPr>
              <a:t> </a:t>
            </a:r>
            <a:endParaRPr>
              <a:solidFill>
                <a:srgbClr val="1F375D"/>
              </a:solidFill>
              <a:latin typeface="Lato"/>
              <a:ea typeface="Lato"/>
              <a:cs typeface="Lato"/>
              <a:sym typeface="Lato"/>
            </a:endParaRPr>
          </a:p>
          <a:p>
            <a:pPr indent="0" lvl="0" marL="457200" rtl="0" algn="l">
              <a:spcBef>
                <a:spcPts val="0"/>
              </a:spcBef>
              <a:spcAft>
                <a:spcPts val="0"/>
              </a:spcAft>
              <a:buNone/>
            </a:pPr>
            <a:r>
              <a:rPr lang="en">
                <a:solidFill>
                  <a:srgbClr val="1F375D"/>
                </a:solidFill>
                <a:highlight>
                  <a:srgbClr val="FFFFFF"/>
                </a:highlight>
                <a:latin typeface="Lato"/>
                <a:ea typeface="Lato"/>
                <a:cs typeface="Lato"/>
                <a:sym typeface="Lato"/>
              </a:rPr>
              <a:t>37203    65135</a:t>
            </a:r>
            <a:endParaRPr>
              <a:solidFill>
                <a:srgbClr val="1F375D"/>
              </a:solidFill>
              <a:highlight>
                <a:srgbClr val="FFFFFF"/>
              </a:highlight>
              <a:latin typeface="Lato"/>
              <a:ea typeface="Lato"/>
              <a:cs typeface="Lato"/>
              <a:sym typeface="Lato"/>
            </a:endParaRPr>
          </a:p>
          <a:p>
            <a:pPr indent="0" lvl="0" marL="457200" rtl="0" algn="l">
              <a:spcBef>
                <a:spcPts val="0"/>
              </a:spcBef>
              <a:spcAft>
                <a:spcPts val="0"/>
              </a:spcAft>
              <a:buNone/>
            </a:pPr>
            <a:r>
              <a:rPr lang="en">
                <a:solidFill>
                  <a:srgbClr val="1F375D"/>
                </a:solidFill>
                <a:highlight>
                  <a:srgbClr val="FFFFFF"/>
                </a:highlight>
                <a:latin typeface="Lato"/>
                <a:ea typeface="Lato"/>
                <a:cs typeface="Lato"/>
                <a:sym typeface="Lato"/>
              </a:rPr>
              <a:t>37201    26237</a:t>
            </a:r>
            <a:endParaRPr>
              <a:solidFill>
                <a:srgbClr val="1F375D"/>
              </a:solidFill>
              <a:highlight>
                <a:srgbClr val="FFFFFF"/>
              </a:highlight>
              <a:latin typeface="Lato"/>
              <a:ea typeface="Lato"/>
              <a:cs typeface="Lato"/>
              <a:sym typeface="Lato"/>
            </a:endParaRPr>
          </a:p>
          <a:p>
            <a:pPr indent="457200" lvl="0" marL="0" rtl="0" algn="l">
              <a:lnSpc>
                <a:spcPct val="115000"/>
              </a:lnSpc>
              <a:spcBef>
                <a:spcPts val="0"/>
              </a:spcBef>
              <a:spcAft>
                <a:spcPts val="0"/>
              </a:spcAft>
              <a:buNone/>
            </a:pPr>
            <a:r>
              <a:rPr lang="en">
                <a:solidFill>
                  <a:srgbClr val="1F375D"/>
                </a:solidFill>
                <a:highlight>
                  <a:srgbClr val="FFFFFF"/>
                </a:highlight>
                <a:latin typeface="Lato"/>
                <a:ea typeface="Lato"/>
                <a:cs typeface="Lato"/>
                <a:sym typeface="Lato"/>
              </a:rPr>
              <a:t>37219    11828</a:t>
            </a:r>
            <a:endParaRPr>
              <a:solidFill>
                <a:srgbClr val="1F375D"/>
              </a:solidFill>
              <a:highlight>
                <a:srgbClr val="FFFFFF"/>
              </a:highlight>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latin typeface="Lato"/>
                <a:ea typeface="Lato"/>
                <a:cs typeface="Lato"/>
                <a:sym typeface="Lato"/>
              </a:rPr>
              <a:t>Low usage in residential areas of Nashville.</a:t>
            </a:r>
            <a:r>
              <a:rPr lang="en">
                <a:solidFill>
                  <a:srgbClr val="1F375D"/>
                </a:solidFill>
              </a:rPr>
              <a:t> </a:t>
            </a:r>
            <a:endParaRPr>
              <a:solidFill>
                <a:srgbClr val="1F375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397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200">
                <a:solidFill>
                  <a:srgbClr val="1F375D"/>
                </a:solidFill>
              </a:rPr>
              <a:t>Areas of High/Low usage </a:t>
            </a:r>
            <a:endParaRPr b="1" sz="2200">
              <a:solidFill>
                <a:srgbClr val="1F375D"/>
              </a:solidFill>
            </a:endParaRPr>
          </a:p>
        </p:txBody>
      </p:sp>
      <p:sp>
        <p:nvSpPr>
          <p:cNvPr id="309" name="Google Shape;309;p48"/>
          <p:cNvSpPr txBox="1"/>
          <p:nvPr>
            <p:ph idx="1" type="body"/>
          </p:nvPr>
        </p:nvSpPr>
        <p:spPr>
          <a:xfrm>
            <a:off x="311700" y="1652325"/>
            <a:ext cx="8520600" cy="291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8"/>
          <p:cNvPicPr preferRelativeResize="0"/>
          <p:nvPr/>
        </p:nvPicPr>
        <p:blipFill>
          <a:blip r:embed="rId3">
            <a:alphaModFix/>
          </a:blip>
          <a:stretch>
            <a:fillRect/>
          </a:stretch>
        </p:blipFill>
        <p:spPr>
          <a:xfrm>
            <a:off x="110225" y="1652325"/>
            <a:ext cx="4546538" cy="3336601"/>
          </a:xfrm>
          <a:prstGeom prst="rect">
            <a:avLst/>
          </a:prstGeom>
          <a:noFill/>
          <a:ln>
            <a:noFill/>
          </a:ln>
        </p:spPr>
      </p:pic>
      <p:pic>
        <p:nvPicPr>
          <p:cNvPr id="311" name="Google Shape;311;p48"/>
          <p:cNvPicPr preferRelativeResize="0"/>
          <p:nvPr/>
        </p:nvPicPr>
        <p:blipFill>
          <a:blip r:embed="rId4">
            <a:alphaModFix/>
          </a:blip>
          <a:stretch>
            <a:fillRect/>
          </a:stretch>
        </p:blipFill>
        <p:spPr>
          <a:xfrm>
            <a:off x="4722214" y="1652325"/>
            <a:ext cx="4330985" cy="3336600"/>
          </a:xfrm>
          <a:prstGeom prst="rect">
            <a:avLst/>
          </a:prstGeom>
          <a:noFill/>
          <a:ln>
            <a:noFill/>
          </a:ln>
        </p:spPr>
      </p:pic>
      <p:sp>
        <p:nvSpPr>
          <p:cNvPr id="312" name="Google Shape;312;p48"/>
          <p:cNvSpPr txBox="1"/>
          <p:nvPr/>
        </p:nvSpPr>
        <p:spPr>
          <a:xfrm>
            <a:off x="110225" y="1111050"/>
            <a:ext cx="454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Scooters with over 140 rides in July</a:t>
            </a:r>
            <a:endParaRPr>
              <a:solidFill>
                <a:srgbClr val="1F375D"/>
              </a:solidFill>
              <a:latin typeface="Lato"/>
              <a:ea typeface="Lato"/>
              <a:cs typeface="Lato"/>
              <a:sym typeface="Lato"/>
            </a:endParaRPr>
          </a:p>
        </p:txBody>
      </p:sp>
      <p:sp>
        <p:nvSpPr>
          <p:cNvPr id="313" name="Google Shape;313;p48"/>
          <p:cNvSpPr txBox="1"/>
          <p:nvPr/>
        </p:nvSpPr>
        <p:spPr>
          <a:xfrm>
            <a:off x="4722163" y="1111050"/>
            <a:ext cx="433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Scooters with under 30 rides in July</a:t>
            </a:r>
            <a:endParaRPr>
              <a:solidFill>
                <a:srgbClr val="1F375D"/>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Time of Day</a:t>
            </a:r>
            <a:endParaRPr b="1" sz="5200">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0"/>
          <p:cNvPicPr preferRelativeResize="0"/>
          <p:nvPr/>
        </p:nvPicPr>
        <p:blipFill>
          <a:blip r:embed="rId3">
            <a:alphaModFix/>
          </a:blip>
          <a:stretch>
            <a:fillRect/>
          </a:stretch>
        </p:blipFill>
        <p:spPr>
          <a:xfrm>
            <a:off x="3187975" y="-729225"/>
            <a:ext cx="6495101" cy="6495101"/>
          </a:xfrm>
          <a:prstGeom prst="rect">
            <a:avLst/>
          </a:prstGeom>
          <a:noFill/>
          <a:ln>
            <a:noFill/>
          </a:ln>
        </p:spPr>
      </p:pic>
      <p:sp>
        <p:nvSpPr>
          <p:cNvPr id="324" name="Google Shape;324;p50"/>
          <p:cNvSpPr txBox="1"/>
          <p:nvPr>
            <p:ph type="title"/>
          </p:nvPr>
        </p:nvSpPr>
        <p:spPr>
          <a:xfrm>
            <a:off x="207325" y="228600"/>
            <a:ext cx="3257400" cy="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Daily Number of Trips</a:t>
            </a:r>
            <a:endParaRPr b="1" sz="2200">
              <a:solidFill>
                <a:srgbClr val="1F375D"/>
              </a:solidFill>
              <a:latin typeface="Roboto"/>
              <a:ea typeface="Roboto"/>
              <a:cs typeface="Roboto"/>
              <a:sym typeface="Roboto"/>
            </a:endParaRPr>
          </a:p>
          <a:p>
            <a:pPr indent="0" lvl="0" marL="0" rtl="0" algn="l">
              <a:spcBef>
                <a:spcPts val="0"/>
              </a:spcBef>
              <a:spcAft>
                <a:spcPts val="0"/>
              </a:spcAft>
              <a:buNone/>
            </a:pPr>
            <a:r>
              <a:t/>
            </a:r>
            <a:endParaRPr b="1" sz="2500"/>
          </a:p>
        </p:txBody>
      </p:sp>
      <p:sp>
        <p:nvSpPr>
          <p:cNvPr id="325" name="Google Shape;325;p50"/>
          <p:cNvSpPr txBox="1"/>
          <p:nvPr>
            <p:ph idx="1" type="body"/>
          </p:nvPr>
        </p:nvSpPr>
        <p:spPr>
          <a:xfrm>
            <a:off x="253825" y="1138400"/>
            <a:ext cx="3469200" cy="3580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Average number of trips: 5,770</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Least amount of </a:t>
            </a:r>
            <a:r>
              <a:rPr lang="en" sz="1400">
                <a:solidFill>
                  <a:srgbClr val="1F375D"/>
                </a:solidFill>
                <a:latin typeface="Lato"/>
                <a:ea typeface="Lato"/>
                <a:cs typeface="Lato"/>
                <a:sym typeface="Lato"/>
              </a:rPr>
              <a:t>trips</a:t>
            </a:r>
            <a:r>
              <a:rPr lang="en" sz="1400">
                <a:solidFill>
                  <a:srgbClr val="1F375D"/>
                </a:solidFill>
                <a:latin typeface="Lato"/>
                <a:ea typeface="Lato"/>
                <a:cs typeface="Lato"/>
                <a:sym typeface="Lato"/>
              </a:rPr>
              <a:t>: 2,364</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Most amount of </a:t>
            </a:r>
            <a:r>
              <a:rPr lang="en" sz="1400">
                <a:solidFill>
                  <a:srgbClr val="1F375D"/>
                </a:solidFill>
                <a:latin typeface="Lato"/>
                <a:ea typeface="Lato"/>
                <a:cs typeface="Lato"/>
                <a:sym typeface="Lato"/>
              </a:rPr>
              <a:t>trips</a:t>
            </a:r>
            <a:r>
              <a:rPr lang="en" sz="1400">
                <a:solidFill>
                  <a:srgbClr val="1F375D"/>
                </a:solidFill>
                <a:latin typeface="Lato"/>
                <a:ea typeface="Lato"/>
                <a:cs typeface="Lato"/>
                <a:sym typeface="Lato"/>
              </a:rPr>
              <a:t>: 14,123</a:t>
            </a:r>
            <a:br>
              <a:rPr lang="en" sz="1400">
                <a:solidFill>
                  <a:srgbClr val="1F375D"/>
                </a:solidFill>
                <a:latin typeface="Lato"/>
                <a:ea typeface="Lato"/>
                <a:cs typeface="Lato"/>
                <a:sym typeface="Lato"/>
              </a:rPr>
            </a:b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Includes all 7 companies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Usage peaks on weekends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May 25th-26th</a:t>
            </a:r>
            <a:r>
              <a:rPr lang="en" sz="1400">
                <a:solidFill>
                  <a:srgbClr val="1F375D"/>
                </a:solidFill>
                <a:latin typeface="Lato"/>
                <a:ea typeface="Lato"/>
                <a:cs typeface="Lato"/>
                <a:sym typeface="Lato"/>
              </a:rPr>
              <a:t>: Memorial Day Weekend </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June 8th - 9th</a:t>
            </a:r>
            <a:r>
              <a:rPr lang="en" sz="1400">
                <a:solidFill>
                  <a:srgbClr val="1F375D"/>
                </a:solidFill>
                <a:latin typeface="Lato"/>
                <a:ea typeface="Lato"/>
                <a:cs typeface="Lato"/>
                <a:sym typeface="Lato"/>
              </a:rPr>
              <a:t>: CMA Fest</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July</a:t>
            </a:r>
            <a:r>
              <a:rPr lang="en" sz="1400">
                <a:solidFill>
                  <a:srgbClr val="1F375D"/>
                </a:solidFill>
                <a:latin typeface="Lato"/>
                <a:ea typeface="Lato"/>
                <a:cs typeface="Lato"/>
                <a:sym typeface="Lato"/>
              </a:rPr>
              <a:t>: weekends</a:t>
            </a:r>
            <a:endParaRPr sz="1400">
              <a:solidFill>
                <a:srgbClr val="1F375D"/>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spcBef>
                <a:spcPts val="0"/>
              </a:spcBef>
              <a:spcAft>
                <a:spcPts val="1200"/>
              </a:spcAft>
              <a:buNone/>
            </a:pPr>
            <a:r>
              <a:t/>
            </a:r>
            <a:endParaRPr/>
          </a:p>
        </p:txBody>
      </p:sp>
      <p:sp>
        <p:nvSpPr>
          <p:cNvPr id="326" name="Google Shape;326;p50"/>
          <p:cNvSpPr txBox="1"/>
          <p:nvPr/>
        </p:nvSpPr>
        <p:spPr>
          <a:xfrm rot="-5400000">
            <a:off x="1220450"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1"/>
          <p:cNvPicPr preferRelativeResize="0"/>
          <p:nvPr/>
        </p:nvPicPr>
        <p:blipFill>
          <a:blip r:embed="rId3">
            <a:alphaModFix/>
          </a:blip>
          <a:stretch>
            <a:fillRect/>
          </a:stretch>
        </p:blipFill>
        <p:spPr>
          <a:xfrm>
            <a:off x="457200" y="457200"/>
            <a:ext cx="8331190" cy="4686300"/>
          </a:xfrm>
          <a:prstGeom prst="rect">
            <a:avLst/>
          </a:prstGeom>
          <a:noFill/>
          <a:ln>
            <a:noFill/>
          </a:ln>
        </p:spPr>
      </p:pic>
      <p:sp>
        <p:nvSpPr>
          <p:cNvPr id="332" name="Google Shape;332;p5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Trips per Time Segment </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sp>
        <p:nvSpPr>
          <p:cNvPr id="333" name="Google Shape;333;p51"/>
          <p:cNvSpPr txBox="1"/>
          <p:nvPr/>
        </p:nvSpPr>
        <p:spPr>
          <a:xfrm rot="-5400000">
            <a:off x="-1101225" y="2610425"/>
            <a:ext cx="33975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34" name="Google Shape;334;p51"/>
          <p:cNvSpPr txBox="1"/>
          <p:nvPr/>
        </p:nvSpPr>
        <p:spPr>
          <a:xfrm rot="-5400000">
            <a:off x="4394550" y="2448075"/>
            <a:ext cx="354900" cy="4925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35" name="Google Shape;335;p51"/>
          <p:cNvSpPr txBox="1"/>
          <p:nvPr/>
        </p:nvSpPr>
        <p:spPr>
          <a:xfrm rot="-5400000">
            <a:off x="-1152500" y="2630850"/>
            <a:ext cx="34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Roboto"/>
                <a:ea typeface="Roboto"/>
                <a:cs typeface="Roboto"/>
                <a:sym typeface="Roboto"/>
              </a:rPr>
              <a:t>Number of Trips</a:t>
            </a:r>
            <a:endParaRPr>
              <a:solidFill>
                <a:srgbClr val="1F375D"/>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Overview</a:t>
            </a:r>
            <a:endParaRPr b="1" sz="2200">
              <a:solidFill>
                <a:srgbClr val="1F375D"/>
              </a:solidFill>
              <a:latin typeface="Roboto"/>
              <a:ea typeface="Roboto"/>
              <a:cs typeface="Roboto"/>
              <a:sym typeface="Roboto"/>
            </a:endParaRPr>
          </a:p>
        </p:txBody>
      </p:sp>
      <p:sp>
        <p:nvSpPr>
          <p:cNvPr id="74" name="Google Shape;74;p16"/>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Goal</a:t>
            </a:r>
            <a:r>
              <a:rPr lang="en" sz="1400">
                <a:solidFill>
                  <a:srgbClr val="1F375D"/>
                </a:solidFill>
                <a:latin typeface="Lato"/>
                <a:ea typeface="Lato"/>
                <a:cs typeface="Lato"/>
                <a:sym typeface="Lato"/>
              </a:rPr>
              <a:t> - </a:t>
            </a:r>
            <a:r>
              <a:rPr lang="en" sz="1400">
                <a:solidFill>
                  <a:srgbClr val="1F375D"/>
                </a:solidFill>
                <a:latin typeface="Lato"/>
                <a:ea typeface="Lato"/>
                <a:cs typeface="Lato"/>
                <a:sym typeface="Lato"/>
              </a:rPr>
              <a:t>Find the ideal density of available scooters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Enable scooters to serve our transportation goals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Discourage scooters piling up on sidewalks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Keep it economically viable for companies to operate equitably in the city</a:t>
            </a:r>
            <a:endParaRPr>
              <a:solidFill>
                <a:srgbClr val="1F375D"/>
              </a:solidFill>
              <a:latin typeface="Lato"/>
              <a:ea typeface="Lato"/>
              <a:cs typeface="Lato"/>
              <a:sym typeface="Lato"/>
            </a:endParaRPr>
          </a:p>
          <a:p>
            <a:pPr indent="0" lvl="0" marL="0" rtl="0" algn="l">
              <a:spcBef>
                <a:spcPts val="1200"/>
              </a:spcBef>
              <a:spcAft>
                <a:spcPts val="0"/>
              </a:spcAft>
              <a:buNone/>
            </a:pPr>
            <a:r>
              <a:t/>
            </a:r>
            <a:endParaRPr>
              <a:solidFill>
                <a:srgbClr val="1F375D"/>
              </a:solidFill>
              <a:latin typeface="Lato"/>
              <a:ea typeface="Lato"/>
              <a:cs typeface="Lato"/>
              <a:sym typeface="Lato"/>
            </a:endParaRPr>
          </a:p>
          <a:p>
            <a:pPr indent="-317500" lvl="0" marL="457200" rtl="0" algn="l">
              <a:spcBef>
                <a:spcPts val="1200"/>
              </a:spcBef>
              <a:spcAft>
                <a:spcPts val="0"/>
              </a:spcAft>
              <a:buClr>
                <a:srgbClr val="1F375D"/>
              </a:buClr>
              <a:buSzPts val="1400"/>
              <a:buFont typeface="Lato"/>
              <a:buChar char="●"/>
            </a:pPr>
            <a:r>
              <a:rPr b="1" lang="en" sz="1400">
                <a:solidFill>
                  <a:srgbClr val="1F375D"/>
                </a:solidFill>
                <a:latin typeface="Lato"/>
                <a:ea typeface="Lato"/>
                <a:cs typeface="Lato"/>
                <a:sym typeface="Lato"/>
              </a:rPr>
              <a:t>Objectives</a:t>
            </a:r>
            <a:endParaRPr b="1"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Explore the data</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Clean up the data</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Analyze the data </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Develop</a:t>
            </a:r>
            <a:r>
              <a:rPr lang="en">
                <a:solidFill>
                  <a:srgbClr val="1F375D"/>
                </a:solidFill>
                <a:latin typeface="Lato"/>
                <a:ea typeface="Lato"/>
                <a:cs typeface="Lato"/>
                <a:sym typeface="Lato"/>
              </a:rPr>
              <a:t> insights that are supported by our findings</a:t>
            </a:r>
            <a:endParaRPr>
              <a:solidFill>
                <a:srgbClr val="1F375D"/>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2903242" y="-549776"/>
            <a:ext cx="6264051" cy="6264051"/>
          </a:xfrm>
          <a:prstGeom prst="rect">
            <a:avLst/>
          </a:prstGeom>
          <a:noFill/>
          <a:ln>
            <a:noFill/>
          </a:ln>
        </p:spPr>
      </p:pic>
      <p:sp>
        <p:nvSpPr>
          <p:cNvPr id="341" name="Google Shape;341;p52"/>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42" name="Google Shape;342;p52"/>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KPI = 3 trips or more</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Weekends vs Weekdays vs Holidays/Events</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3"/>
          <p:cNvPicPr preferRelativeResize="0"/>
          <p:nvPr/>
        </p:nvPicPr>
        <p:blipFill>
          <a:blip r:embed="rId3">
            <a:alphaModFix/>
          </a:blip>
          <a:stretch>
            <a:fillRect/>
          </a:stretch>
        </p:blipFill>
        <p:spPr>
          <a:xfrm>
            <a:off x="2912502" y="-544002"/>
            <a:ext cx="6231500" cy="6231500"/>
          </a:xfrm>
          <a:prstGeom prst="rect">
            <a:avLst/>
          </a:prstGeom>
          <a:noFill/>
          <a:ln>
            <a:noFill/>
          </a:ln>
        </p:spPr>
      </p:pic>
      <p:sp>
        <p:nvSpPr>
          <p:cNvPr id="348" name="Google Shape;348;p53"/>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49" name="Google Shape;349;p53"/>
          <p:cNvSpPr txBox="1"/>
          <p:nvPr/>
        </p:nvSpPr>
        <p:spPr>
          <a:xfrm>
            <a:off x="8249425" y="4352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lt1"/>
                </a:solidFill>
                <a:latin typeface="Lato"/>
                <a:ea typeface="Lato"/>
                <a:cs typeface="Lato"/>
                <a:sym typeface="Lato"/>
              </a:rPr>
              <a:t>Weekend</a:t>
            </a:r>
            <a:endParaRPr b="1" sz="800">
              <a:solidFill>
                <a:schemeClr val="lt1"/>
              </a:solidFill>
              <a:latin typeface="Lato"/>
              <a:ea typeface="Lato"/>
              <a:cs typeface="Lato"/>
              <a:sym typeface="Lato"/>
            </a:endParaRPr>
          </a:p>
          <a:p>
            <a:pPr indent="0" lvl="0" marL="0" rtl="0" algn="ctr">
              <a:spcBef>
                <a:spcPts val="0"/>
              </a:spcBef>
              <a:spcAft>
                <a:spcPts val="0"/>
              </a:spcAft>
              <a:buNone/>
            </a:pPr>
            <a:r>
              <a:rPr b="1" lang="en" sz="800">
                <a:solidFill>
                  <a:schemeClr val="lt1"/>
                </a:solidFill>
                <a:latin typeface="Lato"/>
                <a:ea typeface="Lato"/>
                <a:cs typeface="Lato"/>
                <a:sym typeface="Lato"/>
              </a:rPr>
              <a:t>average</a:t>
            </a:r>
            <a:endParaRPr b="1" sz="8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0" name="Google Shape;350;p53"/>
          <p:cNvSpPr txBox="1"/>
          <p:nvPr/>
        </p:nvSpPr>
        <p:spPr>
          <a:xfrm>
            <a:off x="8249425" y="21116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Weekend</a:t>
            </a:r>
            <a:endParaRPr b="1" sz="800">
              <a:solidFill>
                <a:srgbClr val="FFFFFF"/>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average</a:t>
            </a:r>
            <a:endParaRPr b="1" sz="800">
              <a:solidFill>
                <a:srgbClr val="FFFFFF"/>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1" name="Google Shape;351;p53"/>
          <p:cNvSpPr txBox="1"/>
          <p:nvPr/>
        </p:nvSpPr>
        <p:spPr>
          <a:xfrm>
            <a:off x="8249425" y="37118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Weekend</a:t>
            </a:r>
            <a:endParaRPr b="1" sz="800">
              <a:solidFill>
                <a:srgbClr val="FFFFFF"/>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average</a:t>
            </a:r>
            <a:endParaRPr b="1" sz="800">
              <a:solidFill>
                <a:srgbClr val="FFFFFF"/>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2" name="Google Shape;352;p53"/>
          <p:cNvSpPr txBox="1"/>
          <p:nvPr/>
        </p:nvSpPr>
        <p:spPr>
          <a:xfrm>
            <a:off x="3241875" y="470150"/>
            <a:ext cx="252600" cy="4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53" name="Google Shape;353;p53"/>
          <p:cNvSpPr txBox="1"/>
          <p:nvPr/>
        </p:nvSpPr>
        <p:spPr>
          <a:xfrm rot="-5400000">
            <a:off x="936701"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54" name="Google Shape;354;p53"/>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4"/>
          <p:cNvPicPr preferRelativeResize="0"/>
          <p:nvPr/>
        </p:nvPicPr>
        <p:blipFill>
          <a:blip r:embed="rId3">
            <a:alphaModFix/>
          </a:blip>
          <a:stretch>
            <a:fillRect/>
          </a:stretch>
        </p:blipFill>
        <p:spPr>
          <a:xfrm>
            <a:off x="2898050" y="-525925"/>
            <a:ext cx="6080500" cy="6172575"/>
          </a:xfrm>
          <a:prstGeom prst="rect">
            <a:avLst/>
          </a:prstGeom>
          <a:noFill/>
          <a:ln>
            <a:noFill/>
          </a:ln>
        </p:spPr>
      </p:pic>
      <p:sp>
        <p:nvSpPr>
          <p:cNvPr id="360" name="Google Shape;360;p54"/>
          <p:cNvSpPr txBox="1"/>
          <p:nvPr/>
        </p:nvSpPr>
        <p:spPr>
          <a:xfrm>
            <a:off x="8173225" y="4352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1" name="Google Shape;361;p54"/>
          <p:cNvSpPr txBox="1"/>
          <p:nvPr/>
        </p:nvSpPr>
        <p:spPr>
          <a:xfrm>
            <a:off x="8173225" y="21116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2" name="Google Shape;362;p54"/>
          <p:cNvSpPr txBox="1"/>
          <p:nvPr/>
        </p:nvSpPr>
        <p:spPr>
          <a:xfrm>
            <a:off x="8173225" y="37118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3" name="Google Shape;363;p54"/>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64" name="Google Shape;364;p54"/>
          <p:cNvSpPr txBox="1"/>
          <p:nvPr/>
        </p:nvSpPr>
        <p:spPr>
          <a:xfrm rot="-5400000">
            <a:off x="935714"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65" name="Google Shape;365;p54"/>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1,320 scooters on average per weekend 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5"/>
          <p:cNvPicPr preferRelativeResize="0"/>
          <p:nvPr/>
        </p:nvPicPr>
        <p:blipFill>
          <a:blip r:embed="rId3">
            <a:alphaModFix/>
          </a:blip>
          <a:stretch>
            <a:fillRect/>
          </a:stretch>
        </p:blipFill>
        <p:spPr>
          <a:xfrm>
            <a:off x="2926100" y="-539925"/>
            <a:ext cx="6075351" cy="6231524"/>
          </a:xfrm>
          <a:prstGeom prst="rect">
            <a:avLst/>
          </a:prstGeom>
          <a:noFill/>
          <a:ln>
            <a:noFill/>
          </a:ln>
        </p:spPr>
      </p:pic>
      <p:sp>
        <p:nvSpPr>
          <p:cNvPr id="371" name="Google Shape;371;p55"/>
          <p:cNvSpPr txBox="1"/>
          <p:nvPr/>
        </p:nvSpPr>
        <p:spPr>
          <a:xfrm>
            <a:off x="8213252" y="2066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2" name="Google Shape;372;p55"/>
          <p:cNvSpPr txBox="1"/>
          <p:nvPr/>
        </p:nvSpPr>
        <p:spPr>
          <a:xfrm>
            <a:off x="8213252" y="18830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3" name="Google Shape;373;p55"/>
          <p:cNvSpPr txBox="1"/>
          <p:nvPr/>
        </p:nvSpPr>
        <p:spPr>
          <a:xfrm>
            <a:off x="8213252" y="35594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4" name="Google Shape;374;p55"/>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75" name="Google Shape;375;p55"/>
          <p:cNvSpPr txBox="1"/>
          <p:nvPr/>
        </p:nvSpPr>
        <p:spPr>
          <a:xfrm rot="-5400000">
            <a:off x="956765"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76" name="Google Shape;376;p55"/>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1,320 scooters on average per weekend day </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2,053 scooters on average per holiday/event weekend 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25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pic>
        <p:nvPicPr>
          <p:cNvPr id="382" name="Google Shape;382;p56" title="May29revised.mp4">
            <a:hlinkClick r:id="rId3"/>
          </p:cNvPr>
          <p:cNvPicPr preferRelativeResize="0"/>
          <p:nvPr/>
        </p:nvPicPr>
        <p:blipFill>
          <a:blip r:embed="rId4">
            <a:alphaModFix/>
          </a:blip>
          <a:stretch>
            <a:fillRect/>
          </a:stretch>
        </p:blipFill>
        <p:spPr>
          <a:xfrm>
            <a:off x="267089" y="0"/>
            <a:ext cx="8609822"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pic>
        <p:nvPicPr>
          <p:cNvPr id="388" name="Google Shape;388;p57" title="SatMay26.mp4">
            <a:hlinkClick r:id="rId3"/>
          </p:cNvPr>
          <p:cNvPicPr preferRelativeResize="0"/>
          <p:nvPr/>
        </p:nvPicPr>
        <p:blipFill>
          <a:blip r:embed="rId4">
            <a:alphaModFix/>
          </a:blip>
          <a:stretch>
            <a:fillRect/>
          </a:stretch>
        </p:blipFill>
        <p:spPr>
          <a:xfrm>
            <a:off x="225112" y="0"/>
            <a:ext cx="869377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392" name="Shape 392"/>
        <p:cNvGrpSpPr/>
        <p:nvPr/>
      </p:nvGrpSpPr>
      <p:grpSpPr>
        <a:xfrm>
          <a:off x="0" y="0"/>
          <a:ext cx="0" cy="0"/>
          <a:chOff x="0" y="0"/>
          <a:chExt cx="0" cy="0"/>
        </a:xfrm>
      </p:grpSpPr>
      <p:sp>
        <p:nvSpPr>
          <p:cNvPr id="393" name="Google Shape;393;p58"/>
          <p:cNvSpPr txBox="1"/>
          <p:nvPr>
            <p:ph type="ctrTitle"/>
          </p:nvPr>
        </p:nvSpPr>
        <p:spPr>
          <a:xfrm>
            <a:off x="311700" y="1887075"/>
            <a:ext cx="8520600" cy="91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Roboto"/>
                <a:ea typeface="Roboto"/>
                <a:cs typeface="Roboto"/>
                <a:sym typeface="Roboto"/>
              </a:rPr>
              <a:t>Notable Factors</a:t>
            </a:r>
            <a:endParaRPr b="1">
              <a:solidFill>
                <a:srgbClr val="F8F8F8"/>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idx="4294967295" type="title"/>
          </p:nvPr>
        </p:nvSpPr>
        <p:spPr>
          <a:xfrm>
            <a:off x="311700" y="445025"/>
            <a:ext cx="5202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Big Picture</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0"/>
              </a:spcAft>
              <a:buNone/>
            </a:pPr>
            <a:r>
              <a:t/>
            </a:r>
            <a:endParaRPr b="1" sz="2500"/>
          </a:p>
        </p:txBody>
      </p:sp>
      <p:pic>
        <p:nvPicPr>
          <p:cNvPr id="399" name="Google Shape;399;p59"/>
          <p:cNvPicPr preferRelativeResize="0"/>
          <p:nvPr/>
        </p:nvPicPr>
        <p:blipFill>
          <a:blip r:embed="rId3">
            <a:alphaModFix/>
          </a:blip>
          <a:stretch>
            <a:fillRect/>
          </a:stretch>
        </p:blipFill>
        <p:spPr>
          <a:xfrm>
            <a:off x="4100700" y="1548201"/>
            <a:ext cx="4631900" cy="2788750"/>
          </a:xfrm>
          <a:prstGeom prst="rect">
            <a:avLst/>
          </a:prstGeom>
          <a:noFill/>
          <a:ln>
            <a:noFill/>
          </a:ln>
        </p:spPr>
      </p:pic>
      <p:sp>
        <p:nvSpPr>
          <p:cNvPr id="400" name="Google Shape;400;p59"/>
          <p:cNvSpPr txBox="1"/>
          <p:nvPr/>
        </p:nvSpPr>
        <p:spPr>
          <a:xfrm>
            <a:off x="168575" y="1548200"/>
            <a:ext cx="3853500" cy="2690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Nashville is dominated by commuters driving alone</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average travel time to work is 24.9 minutes into Davidson County</a:t>
            </a:r>
            <a:endParaRPr>
              <a:solidFill>
                <a:srgbClr val="1F375D"/>
              </a:solidFill>
              <a:latin typeface="Lato"/>
              <a:ea typeface="Lato"/>
              <a:cs typeface="Lato"/>
              <a:sym typeface="Lato"/>
            </a:endParaRPr>
          </a:p>
          <a:p>
            <a:pPr indent="0" lvl="0" marL="457200" rtl="0" algn="l">
              <a:lnSpc>
                <a:spcPct val="115000"/>
              </a:lnSpc>
              <a:spcBef>
                <a:spcPts val="120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1200"/>
              </a:spcBef>
              <a:spcAft>
                <a:spcPts val="0"/>
              </a:spcAft>
              <a:buClr>
                <a:srgbClr val="1F375D"/>
              </a:buClr>
              <a:buSzPts val="1400"/>
              <a:buFont typeface="Lato"/>
              <a:buChar char="●"/>
            </a:pPr>
            <a:r>
              <a:rPr lang="en">
                <a:solidFill>
                  <a:srgbClr val="1F375D"/>
                </a:solidFill>
                <a:latin typeface="Lato"/>
                <a:ea typeface="Lato"/>
                <a:cs typeface="Lato"/>
                <a:sym typeface="Lato"/>
              </a:rPr>
              <a:t>The average scooter trip duration is between 5-10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idx="4294967295" type="title"/>
          </p:nvPr>
        </p:nvSpPr>
        <p:spPr>
          <a:xfrm>
            <a:off x="311700" y="445025"/>
            <a:ext cx="5202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Big Picture Text</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06" name="Google Shape;406;p60"/>
          <p:cNvSpPr txBox="1"/>
          <p:nvPr/>
        </p:nvSpPr>
        <p:spPr>
          <a:xfrm>
            <a:off x="168575" y="1548200"/>
            <a:ext cx="8716800" cy="212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primary transportation  goals that this analysis focuses on are connectivity to other transportation modes and jobs, and an indicator for this ideally being a reduction in the number of people driving alone. While this has lessened some over the last 5 years, it’s still a huge portion of how people commute. The largest hit to commuters driving alone over the past decade has been an increase in those working remotely. No other modes meaningfully shift.</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1200"/>
              </a:spcBef>
              <a:spcAft>
                <a:spcPts val="0"/>
              </a:spcAft>
              <a:buClr>
                <a:srgbClr val="1F375D"/>
              </a:buClr>
              <a:buSzPts val="1400"/>
              <a:buFont typeface="Lato"/>
              <a:buChar char="●"/>
            </a:pPr>
            <a:r>
              <a:rPr lang="en">
                <a:solidFill>
                  <a:srgbClr val="1F375D"/>
                </a:solidFill>
                <a:latin typeface="Lato"/>
                <a:ea typeface="Lato"/>
                <a:cs typeface="Lato"/>
                <a:sym typeface="Lato"/>
              </a:rPr>
              <a:t>The trip times tell us that people aren’t replacing their car commutes with scooters and reinforces the “last mile” narrative.</a:t>
            </a:r>
            <a:endParaRPr>
              <a:solidFill>
                <a:srgbClr val="1F375D"/>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idx="4294967295" type="title"/>
          </p:nvPr>
        </p:nvSpPr>
        <p:spPr>
          <a:xfrm>
            <a:off x="311700" y="445025"/>
            <a:ext cx="2769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Last Mile</a:t>
            </a:r>
            <a:endParaRPr b="1" sz="2200">
              <a:solidFill>
                <a:srgbClr val="1F375D"/>
              </a:solidFill>
              <a:latin typeface="Roboto"/>
              <a:ea typeface="Roboto"/>
              <a:cs typeface="Roboto"/>
              <a:sym typeface="Roboto"/>
            </a:endParaRPr>
          </a:p>
          <a:p>
            <a:pPr indent="0" lvl="0" marL="45720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pic>
        <p:nvPicPr>
          <p:cNvPr id="412" name="Google Shape;412;p61"/>
          <p:cNvPicPr preferRelativeResize="0"/>
          <p:nvPr/>
        </p:nvPicPr>
        <p:blipFill>
          <a:blip r:embed="rId3">
            <a:alphaModFix/>
          </a:blip>
          <a:stretch>
            <a:fillRect/>
          </a:stretch>
        </p:blipFill>
        <p:spPr>
          <a:xfrm>
            <a:off x="187226" y="1641125"/>
            <a:ext cx="3960796" cy="2801175"/>
          </a:xfrm>
          <a:prstGeom prst="rect">
            <a:avLst/>
          </a:prstGeom>
          <a:noFill/>
          <a:ln>
            <a:noFill/>
          </a:ln>
        </p:spPr>
      </p:pic>
      <p:sp>
        <p:nvSpPr>
          <p:cNvPr id="413" name="Google Shape;413;p61"/>
          <p:cNvSpPr txBox="1"/>
          <p:nvPr/>
        </p:nvSpPr>
        <p:spPr>
          <a:xfrm>
            <a:off x="405200" y="1017725"/>
            <a:ext cx="62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F375D"/>
                </a:solidFill>
                <a:latin typeface="Lato"/>
                <a:ea typeface="Lato"/>
                <a:cs typeface="Lato"/>
                <a:sym typeface="Lato"/>
              </a:rPr>
              <a:t>How can commuters use scooters to solve the last mile problem?</a:t>
            </a:r>
            <a:endParaRPr>
              <a:solidFill>
                <a:schemeClr val="dk2"/>
              </a:solidFill>
            </a:endParaRPr>
          </a:p>
        </p:txBody>
      </p:sp>
      <p:pic>
        <p:nvPicPr>
          <p:cNvPr id="414" name="Google Shape;414;p61"/>
          <p:cNvPicPr preferRelativeResize="0"/>
          <p:nvPr/>
        </p:nvPicPr>
        <p:blipFill>
          <a:blip r:embed="rId4">
            <a:alphaModFix/>
          </a:blip>
          <a:stretch>
            <a:fillRect/>
          </a:stretch>
        </p:blipFill>
        <p:spPr>
          <a:xfrm>
            <a:off x="4238800" y="1691875"/>
            <a:ext cx="4799424" cy="26996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78" name="Shape 78"/>
        <p:cNvGrpSpPr/>
        <p:nvPr/>
      </p:nvGrpSpPr>
      <p:grpSpPr>
        <a:xfrm>
          <a:off x="0" y="0"/>
          <a:ext cx="0" cy="0"/>
          <a:chOff x="0" y="0"/>
          <a:chExt cx="0" cy="0"/>
        </a:xfrm>
      </p:grpSpPr>
      <p:sp>
        <p:nvSpPr>
          <p:cNvPr id="79" name="Google Shape;79;p17"/>
          <p:cNvSpPr txBox="1"/>
          <p:nvPr>
            <p:ph type="ctrTitle"/>
          </p:nvPr>
        </p:nvSpPr>
        <p:spPr>
          <a:xfrm>
            <a:off x="311700" y="2098200"/>
            <a:ext cx="8520600" cy="9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Data Collection</a:t>
            </a:r>
            <a:endParaRPr b="1">
              <a:solidFill>
                <a:srgbClr val="1F375D"/>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2"/>
          <p:cNvSpPr txBox="1"/>
          <p:nvPr>
            <p:ph idx="4294967295" type="title"/>
          </p:nvPr>
        </p:nvSpPr>
        <p:spPr>
          <a:xfrm>
            <a:off x="311700" y="445025"/>
            <a:ext cx="2769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Last Mile Text</a:t>
            </a:r>
            <a:endParaRPr b="1" sz="2200">
              <a:solidFill>
                <a:srgbClr val="1F375D"/>
              </a:solidFill>
              <a:latin typeface="Roboto"/>
              <a:ea typeface="Roboto"/>
              <a:cs typeface="Roboto"/>
              <a:sym typeface="Roboto"/>
            </a:endParaRPr>
          </a:p>
          <a:p>
            <a:pPr indent="0" lvl="0" marL="45720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20" name="Google Shape;420;p62"/>
          <p:cNvSpPr txBox="1"/>
          <p:nvPr/>
        </p:nvSpPr>
        <p:spPr>
          <a:xfrm>
            <a:off x="405200" y="1017725"/>
            <a:ext cx="82554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The last mile problem is a term that refers to that last mile, for example, between a bus stop and  your job, or a hospital, or a school. How can that last mile be closed? SUMDs have been proposed as an ideal solution. Is this how they’re being used? Is their ideal distribution so that they’re not piling up on sidewalks?</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This map shows the density of jobs by census block downtown, as well as the number of bus stops. It’s clear where people need to be able to connect to with these scooters to get to their jobs. Most scooters are ridden greater than 140 times per month downtown surrounding Broadway.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However, there’s conflation with the jobs and bus hotspots and nightlife hotspots. With an implication that riders may be impaired and that these may be tourist rides rather than resident rides, we’re not able to rate how these scooters are meeting laid out transportation needs. To be clear we do want to serve both residents and tourists, but the needs may be different.</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However, we can consider the time of day that the most scooter rides are being rented, you can get a better idea of how they’re being used downtown. The light blue line is the block of time bookending a typical workday. We do see that more people are renting these scooters on both weekends and weekdays around 3 - 8 PM. Again, this is both happy hour and the end of the workday. </a:t>
            </a:r>
            <a:endParaRPr>
              <a:solidFill>
                <a:srgbClr val="1F375D"/>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idx="4294967295" type="title"/>
          </p:nvPr>
        </p:nvSpPr>
        <p:spPr>
          <a:xfrm>
            <a:off x="311700" y="445025"/>
            <a:ext cx="3086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Promise Zones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26" name="Google Shape;426;p63"/>
          <p:cNvSpPr txBox="1"/>
          <p:nvPr/>
        </p:nvSpPr>
        <p:spPr>
          <a:xfrm>
            <a:off x="6337800" y="98725"/>
            <a:ext cx="2806200" cy="54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1F375D"/>
              </a:solidFill>
              <a:latin typeface="Lato"/>
              <a:ea typeface="Lato"/>
              <a:cs typeface="Lato"/>
              <a:sym typeface="Lato"/>
            </a:endParaRPr>
          </a:p>
          <a:p>
            <a:pPr indent="0" lvl="0" marL="457200" rtl="0" algn="l">
              <a:spcBef>
                <a:spcPts val="0"/>
              </a:spcBef>
              <a:spcAft>
                <a:spcPts val="0"/>
              </a:spcAft>
              <a:buNone/>
            </a:pPr>
            <a:r>
              <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Specifically, how are they acting as a means of transportation in the Promise Zones?</a:t>
            </a:r>
            <a:endParaRPr>
              <a:solidFill>
                <a:srgbClr val="1F375D"/>
              </a:solidFill>
              <a:latin typeface="Lato"/>
              <a:ea typeface="Lato"/>
              <a:cs typeface="Lato"/>
              <a:sym typeface="Lato"/>
            </a:endParaRPr>
          </a:p>
          <a:p>
            <a:pPr indent="0" lvl="0" marL="457200" rtl="0" algn="l">
              <a:spcBef>
                <a:spcPts val="0"/>
              </a:spcBef>
              <a:spcAft>
                <a:spcPts val="0"/>
              </a:spcAft>
              <a:buNone/>
            </a:pPr>
            <a:r>
              <a:t/>
            </a:r>
            <a:endParaRPr>
              <a:solidFill>
                <a:srgbClr val="1F375D"/>
              </a:solidFill>
              <a:latin typeface="Lato"/>
              <a:ea typeface="Lato"/>
              <a:cs typeface="Lato"/>
              <a:sym typeface="Lato"/>
            </a:endParaRPr>
          </a:p>
          <a:p>
            <a:pPr indent="-336550" lvl="0" marL="457200" rtl="0" algn="l">
              <a:spcBef>
                <a:spcPts val="0"/>
              </a:spcBef>
              <a:spcAft>
                <a:spcPts val="0"/>
              </a:spcAft>
              <a:buClr>
                <a:srgbClr val="1F375D"/>
              </a:buClr>
              <a:buSzPts val="1700"/>
              <a:buFont typeface="Lato"/>
              <a:buChar char="●"/>
            </a:pPr>
            <a:r>
              <a:rPr lang="en">
                <a:solidFill>
                  <a:srgbClr val="1F375D"/>
                </a:solidFill>
                <a:latin typeface="Lato"/>
                <a:ea typeface="Lato"/>
                <a:cs typeface="Lato"/>
                <a:sym typeface="Lato"/>
              </a:rPr>
              <a:t>This map shows start points at the beginning of a day that was found to be average in terms of ridership in May. We can see that the most promise zone utilization is in East Nashville, but North and South of downtown show room for improvement in terms of getting more ridership and making more well-charged scooters available to the populations there.</a:t>
            </a:r>
            <a:endParaRPr sz="1700">
              <a:solidFill>
                <a:srgbClr val="1F375D"/>
              </a:solidFill>
              <a:latin typeface="Lato"/>
              <a:ea typeface="Lato"/>
              <a:cs typeface="Lato"/>
              <a:sym typeface="Lato"/>
            </a:endParaRPr>
          </a:p>
          <a:p>
            <a:pPr indent="0" lvl="0" marL="0" rtl="0" algn="l">
              <a:spcBef>
                <a:spcPts val="0"/>
              </a:spcBef>
              <a:spcAft>
                <a:spcPts val="0"/>
              </a:spcAft>
              <a:buNone/>
            </a:pPr>
            <a:r>
              <a:t/>
            </a:r>
            <a:endParaRPr>
              <a:solidFill>
                <a:srgbClr val="1F375D"/>
              </a:solidFill>
              <a:latin typeface="Lato"/>
              <a:ea typeface="Lato"/>
              <a:cs typeface="Lato"/>
              <a:sym typeface="Lato"/>
            </a:endParaRPr>
          </a:p>
          <a:p>
            <a:pPr indent="0" lvl="0" marL="0" rtl="0" algn="l">
              <a:spcBef>
                <a:spcPts val="0"/>
              </a:spcBef>
              <a:spcAft>
                <a:spcPts val="0"/>
              </a:spcAft>
              <a:buNone/>
            </a:pPr>
            <a:r>
              <a:t/>
            </a:r>
            <a:endParaRPr/>
          </a:p>
        </p:txBody>
      </p:sp>
      <p:pic>
        <p:nvPicPr>
          <p:cNvPr id="427" name="Google Shape;427;p63"/>
          <p:cNvPicPr preferRelativeResize="0"/>
          <p:nvPr/>
        </p:nvPicPr>
        <p:blipFill>
          <a:blip r:embed="rId3">
            <a:alphaModFix/>
          </a:blip>
          <a:stretch>
            <a:fillRect/>
          </a:stretch>
        </p:blipFill>
        <p:spPr>
          <a:xfrm>
            <a:off x="211050" y="1381350"/>
            <a:ext cx="5551824" cy="3394750"/>
          </a:xfrm>
          <a:prstGeom prst="rect">
            <a:avLst/>
          </a:prstGeom>
          <a:noFill/>
          <a:ln>
            <a:noFill/>
          </a:ln>
        </p:spPr>
      </p:pic>
      <p:sp>
        <p:nvSpPr>
          <p:cNvPr id="428" name="Google Shape;428;p63"/>
          <p:cNvSpPr txBox="1"/>
          <p:nvPr/>
        </p:nvSpPr>
        <p:spPr>
          <a:xfrm>
            <a:off x="65200" y="860650"/>
            <a:ext cx="64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HUD designated areas that are experiencing relative socio-economic depression</a:t>
            </a:r>
            <a:endParaRPr>
              <a:solidFill>
                <a:srgbClr val="1F375D"/>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9CAA"/>
        </a:solidFill>
      </p:bgPr>
    </p:bg>
    <p:spTree>
      <p:nvGrpSpPr>
        <p:cNvPr id="432" name="Shape 432"/>
        <p:cNvGrpSpPr/>
        <p:nvPr/>
      </p:nvGrpSpPr>
      <p:grpSpPr>
        <a:xfrm>
          <a:off x="0" y="0"/>
          <a:ext cx="0" cy="0"/>
          <a:chOff x="0" y="0"/>
          <a:chExt cx="0" cy="0"/>
        </a:xfrm>
      </p:grpSpPr>
      <p:sp>
        <p:nvSpPr>
          <p:cNvPr id="433" name="Google Shape;433;p6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8F8F8"/>
                </a:solidFill>
                <a:latin typeface="Roboto"/>
                <a:ea typeface="Roboto"/>
                <a:cs typeface="Roboto"/>
                <a:sym typeface="Roboto"/>
              </a:rPr>
              <a:t>Our Recommendation</a:t>
            </a:r>
            <a:endParaRPr b="1">
              <a:solidFill>
                <a:srgbClr val="F8F8F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Recommendations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 Total Nashville Scooter Fleet Size limit by time frame:</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Weekday: </a:t>
            </a:r>
            <a:r>
              <a:rPr b="1" lang="en" sz="1400">
                <a:solidFill>
                  <a:srgbClr val="1F375D"/>
                </a:solidFill>
                <a:latin typeface="Lato"/>
                <a:ea typeface="Lato"/>
                <a:cs typeface="Lato"/>
                <a:sym typeface="Lato"/>
              </a:rPr>
              <a:t>947</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 </a:t>
            </a:r>
            <a:r>
              <a:rPr b="1" lang="en" sz="1400">
                <a:solidFill>
                  <a:srgbClr val="1F375D"/>
                </a:solidFill>
                <a:latin typeface="Lato"/>
                <a:ea typeface="Lato"/>
                <a:cs typeface="Lato"/>
                <a:sym typeface="Lato"/>
              </a:rPr>
              <a:t>1744</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Holiday Weekends: </a:t>
            </a:r>
            <a:r>
              <a:rPr b="1" lang="en" sz="1400">
                <a:solidFill>
                  <a:srgbClr val="1F375D"/>
                </a:solidFill>
                <a:latin typeface="Lato"/>
                <a:ea typeface="Lato"/>
                <a:cs typeface="Lato"/>
                <a:sym typeface="Lato"/>
              </a:rPr>
              <a:t>2389</a:t>
            </a:r>
            <a:r>
              <a:rPr lang="en" sz="1400">
                <a:solidFill>
                  <a:srgbClr val="1F375D"/>
                </a:solidFill>
                <a:latin typeface="Lato"/>
                <a:ea typeface="Lato"/>
                <a:cs typeface="Lato"/>
                <a:sym typeface="Lato"/>
              </a:rPr>
              <a:t>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Max Scooter density per square mile:</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Weekday: </a:t>
            </a:r>
            <a:r>
              <a:rPr b="1" lang="en" sz="1400">
                <a:solidFill>
                  <a:srgbClr val="1F375D"/>
                </a:solidFill>
                <a:latin typeface="Lato"/>
                <a:ea typeface="Lato"/>
                <a:cs typeface="Lato"/>
                <a:sym typeface="Lato"/>
              </a:rPr>
              <a:t>237</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 </a:t>
            </a:r>
            <a:r>
              <a:rPr b="1" lang="en" sz="1400">
                <a:solidFill>
                  <a:srgbClr val="1F375D"/>
                </a:solidFill>
                <a:latin typeface="Lato"/>
                <a:ea typeface="Lato"/>
                <a:cs typeface="Lato"/>
                <a:sym typeface="Lato"/>
              </a:rPr>
              <a:t>436</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Holiday Weekends: </a:t>
            </a:r>
            <a:r>
              <a:rPr b="1" lang="en" sz="1400">
                <a:solidFill>
                  <a:srgbClr val="1F375D"/>
                </a:solidFill>
                <a:latin typeface="Lato"/>
                <a:ea typeface="Lato"/>
                <a:cs typeface="Lato"/>
                <a:sym typeface="Lato"/>
              </a:rPr>
              <a:t>597</a:t>
            </a:r>
            <a:endParaRPr b="1"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This is dynamic density to account for surges in tourist-related days</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Downtown has highest demand for scooters.</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ZIP codes: 37201, 37203, 37219</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457200" rtl="0" algn="l">
              <a:spcBef>
                <a:spcPts val="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442" name="Shape 442"/>
        <p:cNvGrpSpPr/>
        <p:nvPr/>
      </p:nvGrpSpPr>
      <p:grpSpPr>
        <a:xfrm>
          <a:off x="0" y="0"/>
          <a:ext cx="0" cy="0"/>
          <a:chOff x="0" y="0"/>
          <a:chExt cx="0" cy="0"/>
        </a:xfrm>
      </p:grpSpPr>
      <p:sp>
        <p:nvSpPr>
          <p:cNvPr id="443" name="Google Shape;443;p6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Q &amp; A</a:t>
            </a:r>
            <a:endParaRPr b="1">
              <a:solidFill>
                <a:srgbClr val="1F375D"/>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Key Considerations</a:t>
            </a:r>
            <a:endParaRPr b="1" sz="2220">
              <a:solidFill>
                <a:srgbClr val="1F375D"/>
              </a:solidFill>
              <a:latin typeface="Roboto"/>
              <a:ea typeface="Roboto"/>
              <a:cs typeface="Roboto"/>
              <a:sym typeface="Roboto"/>
            </a:endParaRPr>
          </a:p>
        </p:txBody>
      </p:sp>
      <p:sp>
        <p:nvSpPr>
          <p:cNvPr id="85" name="Google Shape;85;p18"/>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Considerations provided by Nashville metro:</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 major planning goal is to reduce the number of people driving alone.</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Three rides (of 3 meters or more) per day per scooter is the baseline for ridership goals.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original pilot program limited scooter density to 340 scooters per square mile.</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SUMD devices may be an important means of transportation in the Promise Zone to help mitigate the "last mile" problem that exists in connecting people where they live to public transportation.</a:t>
            </a:r>
            <a:endParaRPr sz="1400">
              <a:solidFill>
                <a:srgbClr val="1F375D"/>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00">
                <a:solidFill>
                  <a:srgbClr val="1F375D"/>
                </a:solidFill>
                <a:latin typeface="Roboto"/>
                <a:ea typeface="Roboto"/>
                <a:cs typeface="Roboto"/>
                <a:sym typeface="Roboto"/>
              </a:rPr>
              <a:t>Data Sources</a:t>
            </a:r>
            <a:endParaRPr b="1" sz="2200">
              <a:solidFill>
                <a:srgbClr val="1F375D"/>
              </a:solidFill>
              <a:latin typeface="Roboto"/>
              <a:ea typeface="Roboto"/>
              <a:cs typeface="Roboto"/>
              <a:sym typeface="Roboto"/>
            </a:endParaRPr>
          </a:p>
        </p:txBody>
      </p:sp>
      <p:sp>
        <p:nvSpPr>
          <p:cNvPr id="91" name="Google Shape;91;p19"/>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Polled location datasets (May-July 2019)</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Trip datasets (May-July 2019)</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u="sng">
                <a:solidFill>
                  <a:schemeClr val="hlink"/>
                </a:solidFill>
                <a:latin typeface="Lato"/>
                <a:ea typeface="Lato"/>
                <a:cs typeface="Lato"/>
                <a:sym typeface="Lato"/>
                <a:hlinkClick r:id="rId3"/>
              </a:rPr>
              <a:t>Nashville bus stops </a:t>
            </a:r>
            <a:r>
              <a:rPr lang="en" sz="1400">
                <a:solidFill>
                  <a:srgbClr val="1F375D"/>
                </a:solidFill>
                <a:highlight>
                  <a:srgbClr val="F8F8F8"/>
                </a:highlight>
                <a:latin typeface="Lato"/>
                <a:ea typeface="Lato"/>
                <a:cs typeface="Lato"/>
                <a:sym typeface="Lato"/>
              </a:rPr>
              <a:t> </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Nashville census blocks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Nashville promise zones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Job density by census block (Longitudinal Employer Household Dataset)</a:t>
            </a:r>
            <a:endParaRPr sz="1400">
              <a:solidFill>
                <a:srgbClr val="1F375D"/>
              </a:solidFill>
              <a:latin typeface="Lato"/>
              <a:ea typeface="Lato"/>
              <a:cs typeface="Lato"/>
              <a:sym typeface="Lato"/>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Data Cleaning</a:t>
            </a:r>
            <a:endParaRPr b="1" sz="2220">
              <a:solidFill>
                <a:srgbClr val="1F375D"/>
              </a:solidFill>
              <a:latin typeface="Roboto"/>
              <a:ea typeface="Roboto"/>
              <a:cs typeface="Roboto"/>
              <a:sym typeface="Roboto"/>
            </a:endParaRPr>
          </a:p>
        </p:txBody>
      </p:sp>
      <p:sp>
        <p:nvSpPr>
          <p:cNvPr id="97" name="Google Shape;97;p20"/>
          <p:cNvSpPr txBox="1"/>
          <p:nvPr>
            <p:ph idx="1" type="body"/>
          </p:nvPr>
        </p:nvSpPr>
        <p:spPr>
          <a:xfrm>
            <a:off x="311700" y="1152475"/>
            <a:ext cx="55008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How did we explore the data?</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 EDA in Jupyter Notebooks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What </a:t>
            </a:r>
            <a:r>
              <a:rPr lang="en" sz="1400">
                <a:solidFill>
                  <a:srgbClr val="1F375D"/>
                </a:solidFill>
                <a:latin typeface="Lato"/>
                <a:ea typeface="Lato"/>
                <a:cs typeface="Lato"/>
                <a:sym typeface="Lato"/>
              </a:rPr>
              <a:t>inconsistencies did we find in the data?</a:t>
            </a:r>
            <a:r>
              <a:rPr lang="en" sz="1400">
                <a:solidFill>
                  <a:srgbClr val="1F375D"/>
                </a:solidFill>
                <a:latin typeface="Lato"/>
                <a:ea typeface="Lato"/>
                <a:cs typeface="Lato"/>
                <a:sym typeface="Lato"/>
              </a:rPr>
              <a:t>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Trip duration and distance</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How did we </a:t>
            </a:r>
            <a:r>
              <a:rPr lang="en" sz="1400">
                <a:solidFill>
                  <a:srgbClr val="1F375D"/>
                </a:solidFill>
                <a:latin typeface="Lato"/>
                <a:ea typeface="Lato"/>
                <a:cs typeface="Lato"/>
                <a:sym typeface="Lato"/>
              </a:rPr>
              <a:t>clean the data?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Converted the data type in DateTime Column, calculated true start and end time for trips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What changes were made?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Dropped unnecessary columns from the datasets, such as duplicates and outliers.</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Display differences between pre-cleaned data and cleaned data</a:t>
            </a:r>
            <a:endParaRPr sz="1400">
              <a:solidFill>
                <a:srgbClr val="1F375D"/>
              </a:solidFill>
              <a:latin typeface="Lato"/>
              <a:ea typeface="Lato"/>
              <a:cs typeface="Lato"/>
              <a:sym typeface="Lato"/>
            </a:endParaRPr>
          </a:p>
        </p:txBody>
      </p:sp>
      <p:pic>
        <p:nvPicPr>
          <p:cNvPr id="98" name="Google Shape;98;p20"/>
          <p:cNvPicPr preferRelativeResize="0"/>
          <p:nvPr/>
        </p:nvPicPr>
        <p:blipFill>
          <a:blip r:embed="rId3">
            <a:alphaModFix/>
          </a:blip>
          <a:stretch>
            <a:fillRect/>
          </a:stretch>
        </p:blipFill>
        <p:spPr>
          <a:xfrm>
            <a:off x="5812500" y="1233063"/>
            <a:ext cx="3213876" cy="278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Initial Data Sets </a:t>
            </a:r>
            <a:endParaRPr b="1" sz="2220">
              <a:solidFill>
                <a:srgbClr val="1F375D"/>
              </a:solidFill>
              <a:latin typeface="Roboto"/>
              <a:ea typeface="Roboto"/>
              <a:cs typeface="Roboto"/>
              <a:sym typeface="Roboto"/>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Clr>
                <a:srgbClr val="1F375D"/>
              </a:buClr>
              <a:buSzPts val="1400"/>
              <a:buFont typeface="Lato"/>
              <a:buChar char="●"/>
            </a:pPr>
            <a:r>
              <a:rPr lang="en" sz="1400">
                <a:solidFill>
                  <a:srgbClr val="1F375D"/>
                </a:solidFill>
                <a:latin typeface="Lato"/>
                <a:ea typeface="Lato"/>
                <a:cs typeface="Lato"/>
                <a:sym typeface="Lato"/>
              </a:rPr>
              <a:t>May: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224k trips logged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 million </a:t>
            </a:r>
            <a:r>
              <a:rPr lang="en">
                <a:solidFill>
                  <a:srgbClr val="1F375D"/>
                </a:solidFill>
                <a:latin typeface="Lato"/>
                <a:ea typeface="Lato"/>
                <a:cs typeface="Lato"/>
                <a:sym typeface="Lato"/>
              </a:rPr>
              <a:t>status calls </a:t>
            </a:r>
            <a:r>
              <a:rPr lang="en" sz="1400">
                <a:solidFill>
                  <a:srgbClr val="1F375D"/>
                </a:solidFill>
                <a:latin typeface="Lato"/>
                <a:ea typeface="Lato"/>
                <a:cs typeface="Lato"/>
                <a:sym typeface="Lato"/>
              </a:rPr>
              <a:t>from idle scooters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June:</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205k </a:t>
            </a:r>
            <a:r>
              <a:rPr lang="en">
                <a:solidFill>
                  <a:srgbClr val="1F375D"/>
                </a:solidFill>
                <a:latin typeface="Lato"/>
                <a:ea typeface="Lato"/>
                <a:cs typeface="Lato"/>
                <a:sym typeface="Lato"/>
              </a:rPr>
              <a:t>trips logged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t>
            </a:r>
            <a:r>
              <a:rPr lang="en" sz="1400">
                <a:solidFill>
                  <a:srgbClr val="1F375D"/>
                </a:solidFill>
                <a:latin typeface="Lato"/>
                <a:ea typeface="Lato"/>
                <a:cs typeface="Lato"/>
                <a:sym typeface="Lato"/>
              </a:rPr>
              <a:t>28 million </a:t>
            </a:r>
            <a:r>
              <a:rPr lang="en">
                <a:solidFill>
                  <a:srgbClr val="1F375D"/>
                </a:solidFill>
                <a:latin typeface="Lato"/>
                <a:ea typeface="Lato"/>
                <a:cs typeface="Lato"/>
                <a:sym typeface="Lato"/>
              </a:rPr>
              <a:t>status calls </a:t>
            </a:r>
            <a:r>
              <a:rPr lang="en" sz="1400">
                <a:solidFill>
                  <a:srgbClr val="1F375D"/>
                </a:solidFill>
                <a:latin typeface="Lato"/>
                <a:ea typeface="Lato"/>
                <a:cs typeface="Lato"/>
                <a:sym typeface="Lato"/>
              </a:rPr>
              <a:t>from idle scooters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July: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135k trips logged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~25 million </a:t>
            </a:r>
            <a:r>
              <a:rPr lang="en">
                <a:solidFill>
                  <a:srgbClr val="1F375D"/>
                </a:solidFill>
                <a:latin typeface="Lato"/>
                <a:ea typeface="Lato"/>
                <a:cs typeface="Lato"/>
                <a:sym typeface="Lato"/>
              </a:rPr>
              <a:t>status calls </a:t>
            </a:r>
            <a:r>
              <a:rPr lang="en" sz="1400">
                <a:solidFill>
                  <a:srgbClr val="1F375D"/>
                </a:solidFill>
                <a:latin typeface="Lato"/>
                <a:ea typeface="Lato"/>
                <a:cs typeface="Lato"/>
                <a:sym typeface="Lato"/>
              </a:rPr>
              <a:t>from idle scooters</a:t>
            </a:r>
            <a:endParaRPr sz="1400">
              <a:solidFill>
                <a:srgbClr val="1F375D"/>
              </a:solidFill>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spcBef>
                <a:spcPts val="0"/>
              </a:spcBef>
              <a:spcAft>
                <a:spcPts val="1200"/>
              </a:spcAft>
              <a:buNone/>
            </a:pPr>
            <a:r>
              <a:t/>
            </a:r>
            <a:endParaRPr sz="14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